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7" r:id="rId5"/>
    <p:sldId id="271" r:id="rId6"/>
    <p:sldId id="272" r:id="rId7"/>
    <p:sldId id="268" r:id="rId8"/>
    <p:sldId id="270" r:id="rId9"/>
    <p:sldId id="259" r:id="rId10"/>
    <p:sldId id="269" r:id="rId11"/>
    <p:sldId id="273" r:id="rId12"/>
    <p:sldId id="260" r:id="rId13"/>
    <p:sldId id="276" r:id="rId14"/>
    <p:sldId id="261" r:id="rId15"/>
    <p:sldId id="275" r:id="rId16"/>
    <p:sldId id="262" r:id="rId17"/>
    <p:sldId id="278" r:id="rId18"/>
    <p:sldId id="263" r:id="rId19"/>
    <p:sldId id="279" r:id="rId20"/>
    <p:sldId id="281" r:id="rId21"/>
    <p:sldId id="264" r:id="rId22"/>
    <p:sldId id="282" r:id="rId23"/>
    <p:sldId id="265" r:id="rId24"/>
    <p:sldId id="283" r:id="rId25"/>
    <p:sldId id="284" r:id="rId26"/>
    <p:sldId id="266" r:id="rId27"/>
    <p:sldId id="267" r:id="rId28"/>
    <p:sldId id="274" r:id="rId29"/>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16" d="100"/>
          <a:sy n="116" d="100"/>
        </p:scale>
        <p:origin x="-149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0F464788-9BE2-492F-99A1-67C49DD52564}" type="datetimeFigureOut">
              <a:rPr lang="ru-RU"/>
              <a:pPr>
                <a:defRPr/>
              </a:pPr>
              <a:t>19.01.2016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0621CA1-6012-4F30-9D27-0BB8BD402CE5}"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229148E-308D-4218-8532-E11396FDA06E}" type="datetimeFigureOut">
              <a:rPr lang="ru-RU"/>
              <a:pPr>
                <a:defRPr/>
              </a:pPr>
              <a:t>19.01.2016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3758E77-6397-4E9F-9A87-72B5CF537100}"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DCFF5E7-3B18-4EB8-A559-FFE2A8927438}" type="datetimeFigureOut">
              <a:rPr lang="ru-RU"/>
              <a:pPr>
                <a:defRPr/>
              </a:pPr>
              <a:t>19.01.2016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E5C7B20-72DA-4875-A766-D32E4AA12622}"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1CB352B-9ECE-4FA4-BD82-8DE41C5A2F41}" type="datetimeFigureOut">
              <a:rPr lang="ru-RU"/>
              <a:pPr>
                <a:defRPr/>
              </a:pPr>
              <a:t>19.01.2016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D68DE63-485F-4714-A3BF-CEB7187D74FE}"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82B23270-4FFF-4DD7-81F6-1A1CAE563163}" type="datetimeFigureOut">
              <a:rPr lang="ru-RU"/>
              <a:pPr>
                <a:defRPr/>
              </a:pPr>
              <a:t>19.01.2016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0ED8133-F6F9-48DB-B0B0-B8E3FB11A475}"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1BBC53EB-1183-4509-94B2-C70C4C487E49}" type="datetimeFigureOut">
              <a:rPr lang="ru-RU"/>
              <a:pPr>
                <a:defRPr/>
              </a:pPr>
              <a:t>19.01.2016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53731070-79CC-4FDF-BA1C-4C2A97170177}"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328F4146-6CAD-4702-9896-0B3ACADC8740}" type="datetimeFigureOut">
              <a:rPr lang="ru-RU"/>
              <a:pPr>
                <a:defRPr/>
              </a:pPr>
              <a:t>19.01.2016</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0389480B-8D62-49F3-A4F9-26C99654E7A8}"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0FD7512E-AF0C-401D-ADB1-5B8BDFD313AD}" type="datetimeFigureOut">
              <a:rPr lang="ru-RU"/>
              <a:pPr>
                <a:defRPr/>
              </a:pPr>
              <a:t>19.01.2016</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85B28554-07CF-4561-BFD7-436F48133AAB}"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EE4EEF24-1E8B-45AA-8B62-57993B05DF14}" type="datetimeFigureOut">
              <a:rPr lang="ru-RU"/>
              <a:pPr>
                <a:defRPr/>
              </a:pPr>
              <a:t>19.01.2016</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05310DCF-00FB-4C1D-B1A2-B80AB8058F94}"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A1BD2016-3A70-4711-9FC5-CD1EC03B65F2}" type="datetimeFigureOut">
              <a:rPr lang="ru-RU"/>
              <a:pPr>
                <a:defRPr/>
              </a:pPr>
              <a:t>19.01.2016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368B85B-DD85-45E8-BC59-26BFEE786930}"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72B848D7-CA2C-475C-B0AD-783B6B287A94}" type="datetimeFigureOut">
              <a:rPr lang="ru-RU"/>
              <a:pPr>
                <a:defRPr/>
              </a:pPr>
              <a:t>19.01.2016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CA1C2F6-642C-48BE-B5F1-DE9CD036584A}"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6F00335-681B-428D-AF62-16177D7D27F4}" type="datetimeFigureOut">
              <a:rPr lang="ru-RU"/>
              <a:pPr>
                <a:defRPr/>
              </a:pPr>
              <a:t>19.01.2016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920AC1F-A0F5-40E0-83BC-C3DA44AF2968}"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http://schkola2009.ucoz.ru/b2a957a5bb87.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3314" name="Заголовок 1"/>
          <p:cNvSpPr>
            <a:spLocks noGrp="1"/>
          </p:cNvSpPr>
          <p:nvPr>
            <p:ph type="ctrTitle"/>
          </p:nvPr>
        </p:nvSpPr>
        <p:spPr>
          <a:xfrm>
            <a:off x="611188" y="1773238"/>
            <a:ext cx="7847012" cy="1512887"/>
          </a:xfrm>
        </p:spPr>
        <p:txBody>
          <a:bodyPr/>
          <a:lstStyle/>
          <a:p>
            <a:pPr eaLnBrk="1" hangingPunct="1"/>
            <a:r>
              <a:rPr lang="ru-RU" b="1" i="1" smtClean="0"/>
              <a:t/>
            </a:r>
            <a:br>
              <a:rPr lang="ru-RU" b="1" i="1" smtClean="0"/>
            </a:br>
            <a:r>
              <a:rPr lang="ru-RU" b="1" i="1" smtClean="0"/>
              <a:t/>
            </a:r>
            <a:br>
              <a:rPr lang="ru-RU" b="1" i="1" smtClean="0"/>
            </a:br>
            <a:r>
              <a:rPr lang="ru-RU" b="1" i="1" smtClean="0">
                <a:solidFill>
                  <a:schemeClr val="folHlink"/>
                </a:solidFill>
                <a:latin typeface="Times New Roman" pitchFamily="18" charset="0"/>
              </a:rPr>
              <a:t>«Игровая деятельность </a:t>
            </a:r>
            <a:br>
              <a:rPr lang="ru-RU" b="1" i="1" smtClean="0">
                <a:solidFill>
                  <a:schemeClr val="folHlink"/>
                </a:solidFill>
                <a:latin typeface="Times New Roman" pitchFamily="18" charset="0"/>
              </a:rPr>
            </a:br>
            <a:r>
              <a:rPr lang="ru-RU" b="1" i="1" smtClean="0">
                <a:solidFill>
                  <a:schemeClr val="folHlink"/>
                </a:solidFill>
                <a:latin typeface="Times New Roman" pitchFamily="18" charset="0"/>
              </a:rPr>
              <a:t>с дошкольниками </a:t>
            </a:r>
            <a:br>
              <a:rPr lang="ru-RU" b="1" i="1" smtClean="0">
                <a:solidFill>
                  <a:schemeClr val="folHlink"/>
                </a:solidFill>
                <a:latin typeface="Times New Roman" pitchFamily="18" charset="0"/>
              </a:rPr>
            </a:br>
            <a:r>
              <a:rPr lang="ru-RU" b="1" i="1" smtClean="0">
                <a:solidFill>
                  <a:schemeClr val="folHlink"/>
                </a:solidFill>
                <a:latin typeface="Times New Roman" pitchFamily="18" charset="0"/>
              </a:rPr>
              <a:t>в условиях реализации </a:t>
            </a:r>
            <a:br>
              <a:rPr lang="ru-RU" b="1" i="1" smtClean="0">
                <a:solidFill>
                  <a:schemeClr val="folHlink"/>
                </a:solidFill>
                <a:latin typeface="Times New Roman" pitchFamily="18" charset="0"/>
              </a:rPr>
            </a:br>
            <a:r>
              <a:rPr lang="ru-RU" b="1" i="1" smtClean="0">
                <a:solidFill>
                  <a:schemeClr val="folHlink"/>
                </a:solidFill>
                <a:latin typeface="Times New Roman" pitchFamily="18" charset="0"/>
              </a:rPr>
              <a:t>ФГОС ДО».</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Рисунок 2" descr="http://schkola2009.ucoz.ru/b2a957a5bb87.png"/>
          <p:cNvPicPr>
            <a:picLocks noChangeAspect="1" noChangeArrowheads="1"/>
          </p:cNvPicPr>
          <p:nvPr>
            <p:ph type="body" idx="1"/>
          </p:nvPr>
        </p:nvPicPr>
        <p:blipFill>
          <a:blip r:embed="rId2"/>
          <a:srcRect/>
          <a:stretch>
            <a:fillRect/>
          </a:stretch>
        </p:blipFill>
        <p:spPr>
          <a:xfrm>
            <a:off x="0" y="0"/>
            <a:ext cx="9144000" cy="6858000"/>
          </a:xfrm>
        </p:spPr>
      </p:pic>
      <p:sp>
        <p:nvSpPr>
          <p:cNvPr id="22530" name="Rectangle 5"/>
          <p:cNvSpPr>
            <a:spLocks noChangeArrowheads="1"/>
          </p:cNvSpPr>
          <p:nvPr/>
        </p:nvSpPr>
        <p:spPr bwMode="auto">
          <a:xfrm>
            <a:off x="1187450" y="831850"/>
            <a:ext cx="6840538" cy="5080000"/>
          </a:xfrm>
          <a:prstGeom prst="rect">
            <a:avLst/>
          </a:prstGeom>
          <a:noFill/>
          <a:ln w="9525">
            <a:noFill/>
            <a:miter lim="800000"/>
            <a:headEnd/>
            <a:tailEnd/>
          </a:ln>
        </p:spPr>
        <p:txBody>
          <a:bodyPr anchor="ctr">
            <a:spAutoFit/>
          </a:bodyPr>
          <a:lstStyle/>
          <a:p>
            <a:r>
              <a:rPr lang="ru-RU" sz="1600" b="1" i="1">
                <a:solidFill>
                  <a:schemeClr val="hlink"/>
                </a:solidFill>
                <a:latin typeface="Times New Roman" pitchFamily="18" charset="0"/>
              </a:rPr>
              <a:t>Педагогическое руководство игрой является одним из самых важных дел, где проявляется не только профессионализм воспитателя, но происходит и развитие инициативы и творчества дошкольников.</a:t>
            </a:r>
          </a:p>
          <a:p>
            <a:r>
              <a:rPr lang="ru-RU" sz="1400" b="1">
                <a:latin typeface="Times New Roman" pitchFamily="18" charset="0"/>
              </a:rPr>
              <a:t>Надо внимательно наблюдать за играми детей (поскольку в играх дети чаще всего объединяются самостоятельно и наиболее непосредственно себя проявляют) и другой их деятельностью; выяснять, у кого какие есть достижения, недостатки, в чем они испытывают затруднения. Наблюдение должно быть целенаправленным. При этом руководствоваться можно следующими показателями дружбы между детьми в группе:</a:t>
            </a:r>
          </a:p>
          <a:p>
            <a:pPr>
              <a:buFontTx/>
              <a:buChar char="•"/>
            </a:pPr>
            <a:r>
              <a:rPr lang="ru-RU" sz="1400" b="1">
                <a:solidFill>
                  <a:schemeClr val="folHlink"/>
                </a:solidFill>
                <a:latin typeface="Times New Roman" pitchFamily="18" charset="0"/>
              </a:rPr>
              <a:t>Предпочтение, симпатия, сочувствие и отзывчивость, особенно заметные между отдельными детьми, но проявляющиеся не в ущерб другим;</a:t>
            </a:r>
          </a:p>
          <a:p>
            <a:pPr>
              <a:buFontTx/>
              <a:buChar char="•"/>
            </a:pPr>
            <a:r>
              <a:rPr lang="ru-RU" sz="1400" b="1">
                <a:latin typeface="Times New Roman" pitchFamily="18" charset="0"/>
              </a:rPr>
              <a:t>Интерес к деятельности сверстников, желание и умение договариваться о пользовании игрушкой, материалом, о совместной игре и роли, считаться с интересами товарищей;</a:t>
            </a:r>
          </a:p>
          <a:p>
            <a:pPr>
              <a:buFontTx/>
              <a:buChar char="•"/>
            </a:pPr>
            <a:r>
              <a:rPr lang="ru-RU" sz="1400" b="1">
                <a:solidFill>
                  <a:schemeClr val="folHlink"/>
                </a:solidFill>
                <a:latin typeface="Times New Roman" pitchFamily="18" charset="0"/>
              </a:rPr>
              <a:t>Проявление заботы о товарище по группе, об общем деле, о развитии хорошей, дружной игры; помощь и взаимопомощь (желание и умение сделать что-нибудь нужное для отдельных детей группы), желание выручить товарища;</a:t>
            </a:r>
          </a:p>
          <a:p>
            <a:pPr>
              <a:buFontTx/>
              <a:buChar char="•"/>
            </a:pPr>
            <a:r>
              <a:rPr lang="ru-RU" sz="1400" b="1">
                <a:latin typeface="Times New Roman" pitchFamily="18" charset="0"/>
              </a:rPr>
              <a:t>Известная объективность оценок и самооценок, способность поступиться личными желаниями в пользу товарища (по справедливости), получая при этом удовлетворение;</a:t>
            </a:r>
          </a:p>
          <a:p>
            <a:pPr>
              <a:buFontTx/>
              <a:buChar char="•"/>
            </a:pPr>
            <a:r>
              <a:rPr lang="ru-RU" sz="1400" b="1">
                <a:solidFill>
                  <a:schemeClr val="folHlink"/>
                </a:solidFill>
                <a:latin typeface="Times New Roman" pitchFamily="18" charset="0"/>
              </a:rPr>
              <a:t>Выражение дружеских отношений по собственному побуждению (а не только по указанию, совету взрослого);</a:t>
            </a:r>
          </a:p>
          <a:p>
            <a:pPr>
              <a:buFontTx/>
              <a:buChar char="•"/>
            </a:pPr>
            <a:r>
              <a:rPr lang="ru-RU" sz="1400" b="1">
                <a:latin typeface="Times New Roman" pitchFamily="18" charset="0"/>
              </a:rPr>
              <a:t>Дружеские отношения не только в присутствии воспитателя, но и без него</a:t>
            </a:r>
            <a:r>
              <a:rPr lang="ru-RU" sz="1400">
                <a:latin typeface="Times New Roman" pitchFamily="18" charset="0"/>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Рисунок 2" descr="http://schkola2009.ucoz.ru/b2a957a5bb87.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3554" name="Rectangle 5"/>
          <p:cNvSpPr>
            <a:spLocks noChangeArrowheads="1"/>
          </p:cNvSpPr>
          <p:nvPr/>
        </p:nvSpPr>
        <p:spPr bwMode="auto">
          <a:xfrm>
            <a:off x="1258888" y="1268413"/>
            <a:ext cx="6626225" cy="3894137"/>
          </a:xfrm>
          <a:prstGeom prst="rect">
            <a:avLst/>
          </a:prstGeom>
          <a:noFill/>
          <a:ln w="9525">
            <a:noFill/>
            <a:miter lim="800000"/>
            <a:headEnd/>
            <a:tailEnd/>
          </a:ln>
        </p:spPr>
        <p:txBody>
          <a:bodyPr>
            <a:spAutoFit/>
          </a:bodyPr>
          <a:lstStyle/>
          <a:p>
            <a:r>
              <a:rPr lang="ru-RU" altLang="ru-RU" b="1" i="1">
                <a:solidFill>
                  <a:schemeClr val="hlink"/>
                </a:solidFill>
                <a:latin typeface="Times New Roman" pitchFamily="18" charset="0"/>
              </a:rPr>
              <a:t>Основные направления педагогической поддержки:</a:t>
            </a:r>
          </a:p>
          <a:p>
            <a:pPr>
              <a:buFontTx/>
              <a:buChar char="•"/>
            </a:pPr>
            <a:r>
              <a:rPr lang="ru-RU" altLang="ru-RU" sz="1400" b="1">
                <a:latin typeface="Times New Roman" pitchFamily="18" charset="0"/>
              </a:rPr>
              <a:t>изучение успешности и трудностей детей в игре (диагностический этап);</a:t>
            </a:r>
          </a:p>
          <a:p>
            <a:pPr>
              <a:buFontTx/>
              <a:buChar char="•"/>
            </a:pPr>
            <a:r>
              <a:rPr lang="ru-RU" altLang="ru-RU" sz="1400" b="1">
                <a:solidFill>
                  <a:schemeClr val="folHlink"/>
                </a:solidFill>
                <a:latin typeface="Times New Roman" pitchFamily="18" charset="0"/>
              </a:rPr>
              <a:t>собственно развивающий этап (обогащение игрового опыта содержанием и эффективными правилами взаимодействия со сверстниками);</a:t>
            </a:r>
          </a:p>
          <a:p>
            <a:pPr>
              <a:buFontTx/>
              <a:buChar char="•"/>
            </a:pPr>
            <a:r>
              <a:rPr lang="ru-RU" altLang="ru-RU" sz="1400" b="1">
                <a:latin typeface="Times New Roman" pitchFamily="18" charset="0"/>
              </a:rPr>
              <a:t>создание условий для задействования культурно-игровой среды (образцы способов игровой деятельности, носителями которых являются взрослые и дети, умеющие играть; </a:t>
            </a:r>
          </a:p>
          <a:p>
            <a:pPr>
              <a:buFontTx/>
              <a:buChar char="•"/>
            </a:pPr>
            <a:r>
              <a:rPr lang="ru-RU" altLang="ru-RU" sz="1400" b="1">
                <a:latin typeface="Times New Roman" pitchFamily="18" charset="0"/>
              </a:rPr>
              <a:t> </a:t>
            </a:r>
            <a:r>
              <a:rPr lang="ru-RU" altLang="ru-RU" sz="1400" b="1">
                <a:solidFill>
                  <a:schemeClr val="folHlink"/>
                </a:solidFill>
                <a:latin typeface="Times New Roman" pitchFamily="18" charset="0"/>
              </a:rPr>
              <a:t>игровой</a:t>
            </a:r>
            <a:r>
              <a:rPr lang="ru-RU" altLang="ru-RU" sz="1400" b="1" u="sng">
                <a:solidFill>
                  <a:schemeClr val="folHlink"/>
                </a:solidFill>
                <a:latin typeface="Times New Roman" pitchFamily="18" charset="0"/>
              </a:rPr>
              <a:t> </a:t>
            </a:r>
            <a:r>
              <a:rPr lang="ru-RU" altLang="ru-RU" sz="1400" b="1">
                <a:solidFill>
                  <a:schemeClr val="folHlink"/>
                </a:solidFill>
                <a:latin typeface="Times New Roman" pitchFamily="18" charset="0"/>
              </a:rPr>
              <a:t>предметный материал .</a:t>
            </a:r>
          </a:p>
          <a:p>
            <a:r>
              <a:rPr lang="ru-RU" altLang="ru-RU" b="1" i="1">
                <a:solidFill>
                  <a:schemeClr val="hlink"/>
                </a:solidFill>
                <a:latin typeface="Times New Roman" pitchFamily="18" charset="0"/>
              </a:rPr>
              <a:t>Приемы:</a:t>
            </a:r>
            <a:r>
              <a:rPr lang="ru-RU" altLang="ru-RU" sz="1400" b="1">
                <a:latin typeface="Times New Roman" pitchFamily="18" charset="0"/>
              </a:rPr>
              <a:t> показ игровых действий, наделение предметов признаками характера, организация игр по сюжету воспитателя, сюрпризное появление игрушек, разыгрывание воображаемых ситуаций с конкретными игрушками, внесение образных игрушек, совет, напоминания, побуждение к сопереживанию, обогащение выразительности игрового образа, внесение игровой атрибутики, привлечение детей к оборудованию игрового уголка, совместное</a:t>
            </a:r>
            <a:r>
              <a:rPr lang="ru-RU" altLang="ru-RU" b="1">
                <a:latin typeface="Times New Roman" pitchFamily="18" charset="0"/>
              </a:rPr>
              <a:t> </a:t>
            </a:r>
            <a:r>
              <a:rPr lang="ru-RU" altLang="ru-RU" sz="1400" b="1">
                <a:latin typeface="Times New Roman" pitchFamily="18" charset="0"/>
              </a:rPr>
              <a:t>обсуждение с детьми тематики игр; участие воспитателя в сговоре детей на игру («Где будете играть?», «Как будете играть?»); обучение сложению сюжетов, использование игровых обучающих ситуаций (ИОС).</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Рисунок 5" descr="http://schkola2009.ucoz.ru/b2a957a5bb87.png"/>
          <p:cNvPicPr>
            <a:picLocks noChangeAspect="1" noChangeArrowheads="1"/>
          </p:cNvPicPr>
          <p:nvPr/>
        </p:nvPicPr>
        <p:blipFill>
          <a:blip r:embed="rId2"/>
          <a:srcRect/>
          <a:stretch>
            <a:fillRect/>
          </a:stretch>
        </p:blipFill>
        <p:spPr bwMode="auto">
          <a:xfrm>
            <a:off x="-214313" y="0"/>
            <a:ext cx="9358313" cy="6858000"/>
          </a:xfrm>
          <a:prstGeom prst="rect">
            <a:avLst/>
          </a:prstGeom>
          <a:noFill/>
          <a:ln w="9525">
            <a:noFill/>
            <a:miter lim="800000"/>
            <a:headEnd/>
            <a:tailEnd/>
          </a:ln>
        </p:spPr>
      </p:pic>
      <p:sp>
        <p:nvSpPr>
          <p:cNvPr id="24578" name="Заголовок 1"/>
          <p:cNvSpPr>
            <a:spLocks noGrp="1"/>
          </p:cNvSpPr>
          <p:nvPr>
            <p:ph type="title"/>
          </p:nvPr>
        </p:nvSpPr>
        <p:spPr>
          <a:xfrm>
            <a:off x="457200" y="273050"/>
            <a:ext cx="8401050" cy="512763"/>
          </a:xfrm>
        </p:spPr>
        <p:txBody>
          <a:bodyPr/>
          <a:lstStyle/>
          <a:p>
            <a:pPr eaLnBrk="1" hangingPunct="1"/>
            <a:r>
              <a:rPr lang="ru-RU" sz="2800" smtClean="0">
                <a:latin typeface="Comic Sans MS" pitchFamily="66" charset="0"/>
              </a:rPr>
              <a:t>           </a:t>
            </a:r>
            <a:r>
              <a:rPr lang="ru-RU" sz="2800" i="1" smtClean="0">
                <a:latin typeface="Times New Roman" pitchFamily="18" charset="0"/>
              </a:rPr>
              <a:t>Сюжетно-ролевые игры.</a:t>
            </a:r>
          </a:p>
        </p:txBody>
      </p:sp>
      <p:sp>
        <p:nvSpPr>
          <p:cNvPr id="24579" name="Текст 3"/>
          <p:cNvSpPr>
            <a:spLocks noGrp="1"/>
          </p:cNvSpPr>
          <p:nvPr>
            <p:ph type="body" sz="half" idx="2"/>
          </p:nvPr>
        </p:nvSpPr>
        <p:spPr>
          <a:xfrm>
            <a:off x="900113" y="1125538"/>
            <a:ext cx="3527425" cy="5000625"/>
          </a:xfrm>
        </p:spPr>
        <p:txBody>
          <a:bodyPr/>
          <a:lstStyle/>
          <a:p>
            <a:pPr eaLnBrk="1" hangingPunct="1">
              <a:lnSpc>
                <a:spcPct val="80000"/>
              </a:lnSpc>
            </a:pPr>
            <a:r>
              <a:rPr lang="ru-RU" b="1" i="1" smtClean="0">
                <a:latin typeface="Times New Roman" pitchFamily="18" charset="0"/>
              </a:rPr>
              <a:t>Особой формой общественной жизни дошкольников является сюжетно-роле-вая игра, в которой они по желанию объединяются, самостоятельно дейст-вуют, осуществляют свои замыслы, познают мир. Самостоятельная игровая деятельность способствует физичес-кому и психическому развитию ребенка, воспитанию нравственно-деловых качеств, творческих способнос-тей. К 5-ти годам у детей сформированы такие способы построения сюжетной игры, как условные действия с игрушками, ролевое поведение. </a:t>
            </a:r>
          </a:p>
          <a:p>
            <a:pPr eaLnBrk="1" hangingPunct="1">
              <a:lnSpc>
                <a:spcPct val="80000"/>
              </a:lnSpc>
            </a:pPr>
            <a:r>
              <a:rPr lang="ru-RU" b="1" i="1" smtClean="0">
                <a:solidFill>
                  <a:schemeClr val="folHlink"/>
                </a:solidFill>
                <a:latin typeface="Times New Roman" pitchFamily="18" charset="0"/>
              </a:rPr>
              <a:t>При руководстве сюжетно-ролевой игры планируется 3 задачи:</a:t>
            </a:r>
          </a:p>
          <a:p>
            <a:pPr eaLnBrk="1" hangingPunct="1">
              <a:lnSpc>
                <a:spcPct val="80000"/>
              </a:lnSpc>
              <a:buFont typeface="Arial" charset="0"/>
              <a:buChar char="•"/>
            </a:pPr>
            <a:r>
              <a:rPr lang="ru-RU" b="1" i="1" smtClean="0">
                <a:latin typeface="Times New Roman" pitchFamily="18" charset="0"/>
              </a:rPr>
              <a:t>1 задача: обогащение впечатлений или ознакомление с окружающим.</a:t>
            </a:r>
          </a:p>
          <a:p>
            <a:pPr eaLnBrk="1" hangingPunct="1">
              <a:lnSpc>
                <a:spcPct val="80000"/>
              </a:lnSpc>
              <a:buFont typeface="Arial" charset="0"/>
              <a:buChar char="•"/>
            </a:pPr>
            <a:r>
              <a:rPr lang="ru-RU" b="1" i="1" smtClean="0">
                <a:latin typeface="Times New Roman" pitchFamily="18" charset="0"/>
              </a:rPr>
              <a:t>2 задача: развитие игровой среды, как деятельности по компонентам: 1) замысел; 2) сюжет; 3) воображаемая ситуация и обстановка; 4) роли; 5) игровые действия; 6) правило и результат (условие).</a:t>
            </a:r>
          </a:p>
          <a:p>
            <a:pPr eaLnBrk="1" hangingPunct="1">
              <a:lnSpc>
                <a:spcPct val="80000"/>
              </a:lnSpc>
              <a:buFont typeface="Arial" charset="0"/>
              <a:buChar char="•"/>
            </a:pPr>
            <a:r>
              <a:rPr lang="ru-RU" b="1" i="1" smtClean="0">
                <a:latin typeface="Times New Roman" pitchFamily="18" charset="0"/>
              </a:rPr>
              <a:t>3 задача: воспитание положительных взаимоотношений</a:t>
            </a:r>
            <a:r>
              <a:rPr lang="ru-RU" sz="1200" b="1" smtClean="0">
                <a:latin typeface="Times New Roman" pitchFamily="18" charset="0"/>
              </a:rPr>
              <a:t>.</a:t>
            </a:r>
          </a:p>
        </p:txBody>
      </p:sp>
      <p:pic>
        <p:nvPicPr>
          <p:cNvPr id="24580" name="Picture 6" descr="P1090189"/>
          <p:cNvPicPr>
            <a:picLocks noChangeAspect="1" noChangeArrowheads="1"/>
          </p:cNvPicPr>
          <p:nvPr/>
        </p:nvPicPr>
        <p:blipFill>
          <a:blip r:embed="rId3"/>
          <a:srcRect/>
          <a:stretch>
            <a:fillRect/>
          </a:stretch>
        </p:blipFill>
        <p:spPr bwMode="auto">
          <a:xfrm>
            <a:off x="4427538" y="1484313"/>
            <a:ext cx="4716462" cy="3538537"/>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Рисунок 5" descr="http://schkola2009.ucoz.ru/b2a957a5bb87.png"/>
          <p:cNvPicPr>
            <a:picLocks noChangeAspect="1" noChangeArrowheads="1"/>
          </p:cNvPicPr>
          <p:nvPr/>
        </p:nvPicPr>
        <p:blipFill>
          <a:blip r:embed="rId2"/>
          <a:srcRect/>
          <a:stretch>
            <a:fillRect/>
          </a:stretch>
        </p:blipFill>
        <p:spPr bwMode="auto">
          <a:xfrm>
            <a:off x="-214313" y="0"/>
            <a:ext cx="9358313" cy="6858000"/>
          </a:xfrm>
          <a:prstGeom prst="rect">
            <a:avLst/>
          </a:prstGeom>
          <a:noFill/>
          <a:ln w="9525">
            <a:noFill/>
            <a:miter lim="800000"/>
            <a:headEnd/>
            <a:tailEnd/>
          </a:ln>
        </p:spPr>
      </p:pic>
      <p:sp>
        <p:nvSpPr>
          <p:cNvPr id="25602" name="Rectangle 5"/>
          <p:cNvSpPr>
            <a:spLocks noChangeArrowheads="1"/>
          </p:cNvSpPr>
          <p:nvPr/>
        </p:nvSpPr>
        <p:spPr bwMode="auto">
          <a:xfrm>
            <a:off x="1042988" y="1484313"/>
            <a:ext cx="6913562" cy="2174875"/>
          </a:xfrm>
          <a:prstGeom prst="rect">
            <a:avLst/>
          </a:prstGeom>
          <a:noFill/>
          <a:ln w="9525">
            <a:noFill/>
            <a:miter lim="800000"/>
            <a:headEnd/>
            <a:tailEnd/>
          </a:ln>
        </p:spPr>
        <p:txBody>
          <a:bodyPr>
            <a:spAutoFit/>
          </a:bodyPr>
          <a:lstStyle/>
          <a:p>
            <a:pPr>
              <a:lnSpc>
                <a:spcPct val="80000"/>
              </a:lnSpc>
              <a:spcBef>
                <a:spcPct val="20000"/>
              </a:spcBef>
              <a:buFont typeface="Arial" charset="0"/>
              <a:buChar char="•"/>
            </a:pPr>
            <a:r>
              <a:rPr lang="ru-RU" b="1">
                <a:solidFill>
                  <a:schemeClr val="hlink"/>
                </a:solidFill>
                <a:latin typeface="Times New Roman" pitchFamily="18" charset="0"/>
              </a:rPr>
              <a:t>В случае неразвитости игровых навыков необходимо показать им,  как играть, что педагог может сделать, только играя с детьми на равных.</a:t>
            </a:r>
          </a:p>
          <a:p>
            <a:pPr>
              <a:lnSpc>
                <a:spcPct val="80000"/>
              </a:lnSpc>
              <a:spcBef>
                <a:spcPct val="20000"/>
              </a:spcBef>
              <a:buFont typeface="Arial" charset="0"/>
              <a:buChar char="•"/>
            </a:pPr>
            <a:endParaRPr lang="ru-RU" b="1">
              <a:solidFill>
                <a:schemeClr val="hlink"/>
              </a:solidFill>
              <a:latin typeface="Times New Roman" pitchFamily="18" charset="0"/>
            </a:endParaRPr>
          </a:p>
          <a:p>
            <a:pPr>
              <a:lnSpc>
                <a:spcPct val="80000"/>
              </a:lnSpc>
              <a:spcBef>
                <a:spcPct val="20000"/>
              </a:spcBef>
              <a:buFont typeface="Arial" charset="0"/>
              <a:buChar char="•"/>
            </a:pPr>
            <a:r>
              <a:rPr lang="ru-RU" b="1" i="1">
                <a:latin typeface="Times New Roman" pitchFamily="18" charset="0"/>
              </a:rPr>
              <a:t>Педагог, принимая участие в организации сюжетно-ролевой игры, должен передавать постепенно усложняющийся опыт построения сюжетной игры, заботится о создании предметно-игровой обстановки в группе, которая будет являться стимулом развития самостоятельной сюжетно-ролевой игры.</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Рисунок 7" descr="http://schkola2009.ucoz.ru/b2a957a5bb87.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6626" name="Заголовок 1"/>
          <p:cNvSpPr>
            <a:spLocks noGrp="1"/>
          </p:cNvSpPr>
          <p:nvPr>
            <p:ph type="title"/>
          </p:nvPr>
        </p:nvSpPr>
        <p:spPr>
          <a:xfrm>
            <a:off x="457200" y="274638"/>
            <a:ext cx="8229600" cy="511175"/>
          </a:xfrm>
        </p:spPr>
        <p:txBody>
          <a:bodyPr/>
          <a:lstStyle/>
          <a:p>
            <a:pPr eaLnBrk="1" hangingPunct="1"/>
            <a:r>
              <a:rPr lang="ru-RU" sz="2500" b="1" i="1" smtClean="0">
                <a:latin typeface="Times New Roman" pitchFamily="18" charset="0"/>
              </a:rPr>
              <a:t>Подвижные игры.</a:t>
            </a:r>
          </a:p>
        </p:txBody>
      </p:sp>
      <p:sp>
        <p:nvSpPr>
          <p:cNvPr id="26627" name="Прямоугольник 6"/>
          <p:cNvSpPr>
            <a:spLocks noChangeArrowheads="1"/>
          </p:cNvSpPr>
          <p:nvPr/>
        </p:nvSpPr>
        <p:spPr bwMode="auto">
          <a:xfrm>
            <a:off x="971550" y="1052513"/>
            <a:ext cx="7200900" cy="5622925"/>
          </a:xfrm>
          <a:prstGeom prst="rect">
            <a:avLst/>
          </a:prstGeom>
          <a:noFill/>
          <a:ln w="9525">
            <a:noFill/>
            <a:miter lim="800000"/>
            <a:headEnd/>
            <a:tailEnd/>
          </a:ln>
        </p:spPr>
        <p:txBody>
          <a:bodyPr>
            <a:spAutoFit/>
          </a:bodyPr>
          <a:lstStyle/>
          <a:p>
            <a:r>
              <a:rPr lang="ru-RU" sz="1400" b="1">
                <a:latin typeface="Times New Roman" pitchFamily="18" charset="0"/>
              </a:rPr>
              <a:t>Среди многообразия игр, используемых в детском саду, особое место отводится подвижным играм. Важнейшее достоинство подвижных игр состоит в том, что в своей совокупности они, по существу, исчерпывают все виды свойственных человеку естественных движений: ходьбу, бег, прыжки, лазание, метание, бросание и ловлю, упражнения с предметами – и поэтому являются самые универсальным и незаменимым средством физического воспитания детей.</a:t>
            </a:r>
          </a:p>
          <a:p>
            <a:r>
              <a:rPr lang="ru-RU" sz="1400" b="1">
                <a:latin typeface="Times New Roman" pitchFamily="18" charset="0"/>
              </a:rPr>
              <a:t>Характерной чертой подвижных игр является не только </a:t>
            </a:r>
          </a:p>
          <a:p>
            <a:r>
              <a:rPr lang="ru-RU" sz="1400" b="1">
                <a:latin typeface="Times New Roman" pitchFamily="18" charset="0"/>
              </a:rPr>
              <a:t>богатство и разнообразие движений, но и свобода их</a:t>
            </a:r>
          </a:p>
          <a:p>
            <a:r>
              <a:rPr lang="ru-RU" sz="1400" b="1">
                <a:latin typeface="Times New Roman" pitchFamily="18" charset="0"/>
              </a:rPr>
              <a:t> применения в  разнообразных игровых ситуациях, что</a:t>
            </a:r>
          </a:p>
          <a:p>
            <a:r>
              <a:rPr lang="ru-RU" sz="1400" b="1">
                <a:latin typeface="Times New Roman" pitchFamily="18" charset="0"/>
              </a:rPr>
              <a:t> создает возможности  для проявления инициативы и </a:t>
            </a:r>
          </a:p>
          <a:p>
            <a:r>
              <a:rPr lang="ru-RU" sz="1400" b="1">
                <a:latin typeface="Times New Roman" pitchFamily="18" charset="0"/>
              </a:rPr>
              <a:t>творчества. </a:t>
            </a:r>
          </a:p>
          <a:p>
            <a:r>
              <a:rPr lang="ru-RU" sz="1400" b="1">
                <a:latin typeface="Times New Roman" pitchFamily="18" charset="0"/>
              </a:rPr>
              <a:t>Подвижные игры имеют ярко  выраженный </a:t>
            </a:r>
          </a:p>
          <a:p>
            <a:r>
              <a:rPr lang="ru-RU" sz="1400" b="1">
                <a:latin typeface="Times New Roman" pitchFamily="18" charset="0"/>
              </a:rPr>
              <a:t>эмоциональный  характер.Играя, ребенок испытывает </a:t>
            </a:r>
          </a:p>
          <a:p>
            <a:r>
              <a:rPr lang="ru-RU" sz="1400" b="1">
                <a:latin typeface="Times New Roman" pitchFamily="18" charset="0"/>
              </a:rPr>
              <a:t>радость от напряжения физических и умственных сил, </a:t>
            </a:r>
          </a:p>
          <a:p>
            <a:r>
              <a:rPr lang="ru-RU" sz="1400" b="1">
                <a:latin typeface="Times New Roman" pitchFamily="18" charset="0"/>
              </a:rPr>
              <a:t>необходимых  для достижения успеха.</a:t>
            </a:r>
          </a:p>
          <a:p>
            <a:r>
              <a:rPr lang="ru-RU" altLang="ru-RU" sz="1400" b="1" i="1">
                <a:solidFill>
                  <a:schemeClr val="hlink"/>
                </a:solidFill>
                <a:latin typeface="Times New Roman" pitchFamily="18" charset="0"/>
              </a:rPr>
              <a:t>Позиция воспитателя:</a:t>
            </a:r>
          </a:p>
          <a:p>
            <a:pPr>
              <a:buFontTx/>
              <a:buChar char="-"/>
            </a:pPr>
            <a:r>
              <a:rPr lang="ru-RU" altLang="ru-RU" sz="1400" b="1" i="1">
                <a:latin typeface="Times New Roman" pitchFamily="18" charset="0"/>
              </a:rPr>
              <a:t> если игра новая для детей – организатор </a:t>
            </a:r>
          </a:p>
          <a:p>
            <a:r>
              <a:rPr lang="ru-RU" altLang="ru-RU" sz="1400" b="1" i="1">
                <a:latin typeface="Times New Roman" pitchFamily="18" charset="0"/>
              </a:rPr>
              <a:t>(знакомит с правилами и содержанием игры, </a:t>
            </a:r>
          </a:p>
          <a:p>
            <a:r>
              <a:rPr lang="ru-RU" altLang="ru-RU" sz="1400" b="1" i="1">
                <a:latin typeface="Times New Roman" pitchFamily="18" charset="0"/>
              </a:rPr>
              <a:t>пробный ход, овладение детьми игрой, подведение результатов);</a:t>
            </a:r>
          </a:p>
          <a:p>
            <a:r>
              <a:rPr lang="ru-RU" altLang="ru-RU" sz="1400" b="1" i="1">
                <a:latin typeface="Times New Roman" pitchFamily="18" charset="0"/>
              </a:rPr>
              <a:t>- если дети играют повторно – участник (хвалит детей, актуализирует знания детей о правилах, подводит итоги);</a:t>
            </a:r>
          </a:p>
          <a:p>
            <a:r>
              <a:rPr lang="ru-RU" altLang="ru-RU" sz="1400" b="1" i="1">
                <a:latin typeface="Times New Roman" pitchFamily="18" charset="0"/>
              </a:rPr>
              <a:t>- если дети хорошо освоили игру – наблюдатель, арбитр (диагностирует уровень поведения детей в игре: инициативность, самостоятельность, самоорганизация, субъектность). </a:t>
            </a:r>
          </a:p>
          <a:p>
            <a:pPr>
              <a:buFontTx/>
              <a:buChar char="-"/>
            </a:pPr>
            <a:endParaRPr lang="ru-RU" altLang="ru-RU" sz="1400" b="1" i="1">
              <a:latin typeface="Times New Roman" pitchFamily="18" charset="0"/>
            </a:endParaRPr>
          </a:p>
          <a:p>
            <a:endParaRPr lang="ru-RU" sz="1400" b="1" i="1">
              <a:latin typeface="Times New Roman" pitchFamily="18" charset="0"/>
            </a:endParaRPr>
          </a:p>
        </p:txBody>
      </p:sp>
      <p:pic>
        <p:nvPicPr>
          <p:cNvPr id="26628" name="Picture 8" descr="DSCN7564"/>
          <p:cNvPicPr>
            <a:picLocks noChangeAspect="1" noChangeArrowheads="1"/>
          </p:cNvPicPr>
          <p:nvPr/>
        </p:nvPicPr>
        <p:blipFill>
          <a:blip r:embed="rId3"/>
          <a:srcRect/>
          <a:stretch>
            <a:fillRect/>
          </a:stretch>
        </p:blipFill>
        <p:spPr bwMode="auto">
          <a:xfrm>
            <a:off x="5724525" y="2205038"/>
            <a:ext cx="3419475" cy="2671762"/>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Рисунок 7" descr="http://schkola2009.ucoz.ru/b2a957a5bb87.png"/>
          <p:cNvPicPr>
            <a:picLocks noChangeAspect="1" noChangeArrowheads="1"/>
          </p:cNvPicPr>
          <p:nvPr>
            <p:ph type="body" idx="1"/>
          </p:nvPr>
        </p:nvPicPr>
        <p:blipFill>
          <a:blip r:embed="rId2"/>
          <a:srcRect/>
          <a:stretch>
            <a:fillRect/>
          </a:stretch>
        </p:blipFill>
        <p:spPr>
          <a:xfrm>
            <a:off x="0" y="0"/>
            <a:ext cx="9144000" cy="6807200"/>
          </a:xfrm>
        </p:spPr>
      </p:pic>
      <p:sp>
        <p:nvSpPr>
          <p:cNvPr id="27650" name="Rectangle 5"/>
          <p:cNvSpPr>
            <a:spLocks noChangeArrowheads="1"/>
          </p:cNvSpPr>
          <p:nvPr/>
        </p:nvSpPr>
        <p:spPr bwMode="auto">
          <a:xfrm>
            <a:off x="1116013" y="1052513"/>
            <a:ext cx="7056437" cy="5351462"/>
          </a:xfrm>
          <a:prstGeom prst="rect">
            <a:avLst/>
          </a:prstGeom>
          <a:noFill/>
          <a:ln w="9525">
            <a:noFill/>
            <a:miter lim="800000"/>
            <a:headEnd/>
            <a:tailEnd/>
          </a:ln>
        </p:spPr>
        <p:txBody>
          <a:bodyPr>
            <a:spAutoFit/>
          </a:bodyPr>
          <a:lstStyle/>
          <a:p>
            <a:r>
              <a:rPr lang="ru-RU" sz="1600" b="1" i="1">
                <a:solidFill>
                  <a:schemeClr val="hlink"/>
                </a:solidFill>
                <a:latin typeface="Times New Roman" pitchFamily="18" charset="0"/>
              </a:rPr>
              <a:t>У 3-4-летних детей</a:t>
            </a:r>
            <a:r>
              <a:rPr lang="ru-RU" sz="1600" b="1" i="1">
                <a:latin typeface="Times New Roman" pitchFamily="18" charset="0"/>
              </a:rPr>
              <a:t> мышление конкретно, внимание неустойчиво, поэтому содержание игр должно быть доступным и сопровождаться текстом который раскрывает содержание игры. Это может быть короткая песенка или стихотворение («Солнышко- дождик», «У медведя во бору»…).</a:t>
            </a:r>
          </a:p>
          <a:p>
            <a:r>
              <a:rPr lang="ru-RU" sz="1600" b="1" i="1">
                <a:latin typeface="Times New Roman" pitchFamily="18" charset="0"/>
              </a:rPr>
              <a:t>В играх детей этого возраста отсутствует соревновательность. Их увлекает процесс, а не результат.</a:t>
            </a:r>
          </a:p>
          <a:p>
            <a:r>
              <a:rPr lang="ru-RU" sz="1600" b="1" i="1">
                <a:solidFill>
                  <a:schemeClr val="hlink"/>
                </a:solidFill>
                <a:latin typeface="Times New Roman" pitchFamily="18" charset="0"/>
              </a:rPr>
              <a:t>С детьми в возрасте 5-6 лет</a:t>
            </a:r>
            <a:r>
              <a:rPr lang="ru-RU" sz="1600" b="1" i="1">
                <a:latin typeface="Times New Roman" pitchFamily="18" charset="0"/>
              </a:rPr>
              <a:t> проводят игры с включением образов и действий, которые они наблюдают в жизни, знакомых по книгам и картинкам.</a:t>
            </a:r>
          </a:p>
          <a:p>
            <a:r>
              <a:rPr lang="ru-RU" sz="1600" b="1" i="1">
                <a:latin typeface="Times New Roman" pitchFamily="18" charset="0"/>
              </a:rPr>
              <a:t>В игры можно вносить элементы соревнования. Организуются игры на развитие координации движений, ловкости. В них включают бег на скорость, метание предмета, прыжки через препятствия. Используется также текст, который определяет ритм движений, способствует развитию речи ребёнка.</a:t>
            </a:r>
          </a:p>
          <a:p>
            <a:pPr>
              <a:spcBef>
                <a:spcPct val="20000"/>
              </a:spcBef>
              <a:spcAft>
                <a:spcPts val="600"/>
              </a:spcAft>
              <a:buClr>
                <a:srgbClr val="404040"/>
              </a:buClr>
              <a:buFont typeface="Wingdings 2" pitchFamily="18" charset="2"/>
              <a:buNone/>
            </a:pPr>
            <a:r>
              <a:rPr lang="ru-RU" sz="1600" b="1" i="1">
                <a:solidFill>
                  <a:schemeClr val="hlink"/>
                </a:solidFill>
                <a:latin typeface="Times New Roman" pitchFamily="18" charset="0"/>
              </a:rPr>
              <a:t>В играх для 6-7-летних</a:t>
            </a:r>
            <a:r>
              <a:rPr lang="ru-RU" sz="1600" b="1" i="1">
                <a:solidFill>
                  <a:srgbClr val="404040"/>
                </a:solidFill>
                <a:latin typeface="Times New Roman" pitchFamily="18" charset="0"/>
              </a:rPr>
              <a:t> </a:t>
            </a:r>
            <a:r>
              <a:rPr lang="ru-RU" sz="1600" b="1" i="1">
                <a:latin typeface="Times New Roman" pitchFamily="18" charset="0"/>
              </a:rPr>
              <a:t>детей значительно чаще применяются бег, прыжки, лазанье, метание. Дети в этом возрасте увлечены не только процессом игры, но и её результатом, поэтому для них можно устраивать игры-соревнования</a:t>
            </a:r>
            <a:r>
              <a:rPr lang="ru-RU" sz="1600" i="1">
                <a:latin typeface="Times New Roman" pitchFamily="18" charset="0"/>
              </a:rPr>
              <a:t>.</a:t>
            </a:r>
          </a:p>
          <a:p>
            <a:endParaRPr lang="ru-RU" sz="1600" b="1" i="1">
              <a:latin typeface="Times New Roman" pitchFamily="18" charset="0"/>
            </a:endParaRPr>
          </a:p>
          <a:p>
            <a:endParaRPr lang="ru-RU" sz="1600" b="1" i="1">
              <a:solidFill>
                <a:srgbClr val="40404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Рисунок 5" descr="http://schkola2009.ucoz.ru/b2a957a5bb87.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8674" name="Заголовок 1"/>
          <p:cNvSpPr>
            <a:spLocks noGrp="1"/>
          </p:cNvSpPr>
          <p:nvPr>
            <p:ph type="title"/>
          </p:nvPr>
        </p:nvSpPr>
        <p:spPr>
          <a:xfrm>
            <a:off x="500063" y="285750"/>
            <a:ext cx="8286750" cy="500063"/>
          </a:xfrm>
        </p:spPr>
        <p:txBody>
          <a:bodyPr/>
          <a:lstStyle/>
          <a:p>
            <a:pPr algn="ctr" eaLnBrk="1" hangingPunct="1"/>
            <a:r>
              <a:rPr lang="ru-RU" sz="2500" i="1" smtClean="0">
                <a:latin typeface="Times New Roman" pitchFamily="18" charset="0"/>
              </a:rPr>
              <a:t>Театрализованные игры.</a:t>
            </a:r>
          </a:p>
        </p:txBody>
      </p:sp>
      <p:sp>
        <p:nvSpPr>
          <p:cNvPr id="28675" name="Текст 3"/>
          <p:cNvSpPr>
            <a:spLocks noGrp="1"/>
          </p:cNvSpPr>
          <p:nvPr>
            <p:ph type="body" sz="half" idx="2"/>
          </p:nvPr>
        </p:nvSpPr>
        <p:spPr>
          <a:xfrm>
            <a:off x="1187450" y="1196975"/>
            <a:ext cx="3600450" cy="5303838"/>
          </a:xfrm>
        </p:spPr>
        <p:txBody>
          <a:bodyPr/>
          <a:lstStyle/>
          <a:p>
            <a:pPr eaLnBrk="1" hangingPunct="1">
              <a:lnSpc>
                <a:spcPct val="80000"/>
              </a:lnSpc>
            </a:pPr>
            <a:r>
              <a:rPr lang="ru-RU" b="1" smtClean="0">
                <a:latin typeface="Times New Roman" pitchFamily="18" charset="0"/>
              </a:rPr>
              <a:t>Воспитательные возможности театрализованных игр, используемых в работе с дошколятами огромны: их тематика не ограничена и может удовлетворить любые интересы и желания ребенка. Участвуя в играх, дети знакомятся с окружающим миром во всем его многообразии – через образы, краски, звуки, музыку, а умело поставленные воспитателем вопросы побуждают думать, анализировать, делать выводы и обобщения.</a:t>
            </a:r>
          </a:p>
          <a:p>
            <a:pPr eaLnBrk="1" hangingPunct="1">
              <a:lnSpc>
                <a:spcPct val="80000"/>
              </a:lnSpc>
            </a:pPr>
            <a:r>
              <a:rPr lang="ru-RU" b="1" smtClean="0">
                <a:latin typeface="Times New Roman" pitchFamily="18" charset="0"/>
              </a:rPr>
              <a:t>Именно театрализованные игры позволяют решать многие педагогические задачи, касающиеся формирования выразительности  речи ребенка, интеллектуального и художественно-</a:t>
            </a:r>
          </a:p>
          <a:p>
            <a:pPr eaLnBrk="1" hangingPunct="1">
              <a:lnSpc>
                <a:spcPct val="80000"/>
              </a:lnSpc>
            </a:pPr>
            <a:r>
              <a:rPr lang="ru-RU" b="1" smtClean="0">
                <a:latin typeface="Times New Roman" pitchFamily="18" charset="0"/>
              </a:rPr>
              <a:t>эстетического воспитания. Они – неисчерпаемый источник развития чувств, переживаний и эмоциональных </a:t>
            </a:r>
          </a:p>
          <a:p>
            <a:pPr eaLnBrk="1" hangingPunct="1">
              <a:lnSpc>
                <a:spcPct val="80000"/>
              </a:lnSpc>
            </a:pPr>
            <a:r>
              <a:rPr lang="ru-RU" b="1" smtClean="0">
                <a:latin typeface="Times New Roman" pitchFamily="18" charset="0"/>
              </a:rPr>
              <a:t>открытий, способ приобщения к духовному </a:t>
            </a:r>
          </a:p>
          <a:p>
            <a:pPr eaLnBrk="1" hangingPunct="1">
              <a:lnSpc>
                <a:spcPct val="80000"/>
              </a:lnSpc>
            </a:pPr>
            <a:r>
              <a:rPr lang="ru-RU" b="1" smtClean="0">
                <a:latin typeface="Times New Roman" pitchFamily="18" charset="0"/>
              </a:rPr>
              <a:t>богатству.</a:t>
            </a:r>
          </a:p>
          <a:p>
            <a:pPr eaLnBrk="1" hangingPunct="1">
              <a:lnSpc>
                <a:spcPct val="80000"/>
              </a:lnSpc>
              <a:buFont typeface="Arial" charset="0"/>
              <a:buChar char="•"/>
            </a:pPr>
            <a:endParaRPr lang="ru-RU" altLang="ru-RU" b="1" smtClean="0">
              <a:latin typeface="Times New Roman" pitchFamily="18" charset="0"/>
            </a:endParaRPr>
          </a:p>
          <a:p>
            <a:pPr eaLnBrk="1" hangingPunct="1">
              <a:lnSpc>
                <a:spcPct val="80000"/>
              </a:lnSpc>
              <a:buFont typeface="Arial" charset="0"/>
              <a:buChar char="•"/>
            </a:pPr>
            <a:endParaRPr lang="ru-RU" altLang="ru-RU" b="1" smtClean="0"/>
          </a:p>
          <a:p>
            <a:pPr eaLnBrk="1" hangingPunct="1">
              <a:lnSpc>
                <a:spcPct val="80000"/>
              </a:lnSpc>
              <a:buFontTx/>
              <a:buNone/>
            </a:pPr>
            <a:endParaRPr lang="ru-RU" altLang="ru-RU" b="1" smtClean="0"/>
          </a:p>
          <a:p>
            <a:pPr eaLnBrk="1" hangingPunct="1">
              <a:lnSpc>
                <a:spcPct val="80000"/>
              </a:lnSpc>
              <a:buFontTx/>
              <a:buChar char="-"/>
            </a:pPr>
            <a:endParaRPr lang="ru-RU" altLang="ru-RU" b="1" smtClean="0"/>
          </a:p>
          <a:p>
            <a:pPr eaLnBrk="1" hangingPunct="1">
              <a:lnSpc>
                <a:spcPct val="80000"/>
              </a:lnSpc>
              <a:buFontTx/>
              <a:buChar char="-"/>
            </a:pPr>
            <a:endParaRPr lang="ru-RU" altLang="ru-RU" b="1" smtClean="0"/>
          </a:p>
          <a:p>
            <a:pPr eaLnBrk="1" hangingPunct="1">
              <a:lnSpc>
                <a:spcPct val="80000"/>
              </a:lnSpc>
            </a:pPr>
            <a:endParaRPr lang="ru-RU" b="1" smtClean="0"/>
          </a:p>
          <a:p>
            <a:pPr eaLnBrk="1" hangingPunct="1">
              <a:lnSpc>
                <a:spcPct val="80000"/>
              </a:lnSpc>
            </a:pPr>
            <a:endParaRPr lang="ru-RU" b="1" smtClean="0"/>
          </a:p>
        </p:txBody>
      </p:sp>
      <p:pic>
        <p:nvPicPr>
          <p:cNvPr id="28676" name="Picture 6" descr="DSCN9968"/>
          <p:cNvPicPr>
            <a:picLocks noChangeAspect="1" noChangeArrowheads="1"/>
          </p:cNvPicPr>
          <p:nvPr/>
        </p:nvPicPr>
        <p:blipFill>
          <a:blip r:embed="rId3"/>
          <a:srcRect/>
          <a:stretch>
            <a:fillRect/>
          </a:stretch>
        </p:blipFill>
        <p:spPr bwMode="auto">
          <a:xfrm>
            <a:off x="4932363" y="1484313"/>
            <a:ext cx="4211637" cy="356552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Рисунок 5" descr="http://schkola2009.ucoz.ru/b2a957a5bb87.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9698" name="Rectangle 5"/>
          <p:cNvSpPr>
            <a:spLocks noChangeArrowheads="1"/>
          </p:cNvSpPr>
          <p:nvPr/>
        </p:nvSpPr>
        <p:spPr bwMode="auto">
          <a:xfrm>
            <a:off x="1187450" y="1196975"/>
            <a:ext cx="6840538" cy="3789363"/>
          </a:xfrm>
          <a:prstGeom prst="rect">
            <a:avLst/>
          </a:prstGeom>
          <a:noFill/>
          <a:ln w="9525">
            <a:noFill/>
            <a:miter lim="800000"/>
            <a:headEnd/>
            <a:tailEnd/>
          </a:ln>
        </p:spPr>
        <p:txBody>
          <a:bodyPr>
            <a:spAutoFit/>
          </a:bodyPr>
          <a:lstStyle/>
          <a:p>
            <a:r>
              <a:rPr lang="ru-RU" b="1" i="1">
                <a:solidFill>
                  <a:schemeClr val="folHlink"/>
                </a:solidFill>
                <a:latin typeface="Times New Roman" pitchFamily="18" charset="0"/>
              </a:rPr>
              <a:t>Методы руководства театрализованной игрой</a:t>
            </a:r>
            <a:br>
              <a:rPr lang="ru-RU" b="1" i="1">
                <a:solidFill>
                  <a:schemeClr val="folHlink"/>
                </a:solidFill>
                <a:latin typeface="Times New Roman" pitchFamily="18" charset="0"/>
              </a:rPr>
            </a:br>
            <a:r>
              <a:rPr lang="ru-RU" sz="1600" b="1" i="1">
                <a:solidFill>
                  <a:schemeClr val="hlink"/>
                </a:solidFill>
                <a:latin typeface="Times New Roman" pitchFamily="18" charset="0"/>
              </a:rPr>
              <a:t>Прямые </a:t>
            </a:r>
            <a:r>
              <a:rPr lang="ru-RU" sz="1600" b="1" i="1">
                <a:latin typeface="Times New Roman" pitchFamily="18" charset="0"/>
              </a:rPr>
              <a:t> Выявление желания играть ;беседа; распределение ролей ; замечания и помощь в ходе игры ; похвала, беседа в ходе игры</a:t>
            </a:r>
            <a:br>
              <a:rPr lang="ru-RU" sz="1600" b="1" i="1">
                <a:latin typeface="Times New Roman" pitchFamily="18" charset="0"/>
              </a:rPr>
            </a:br>
            <a:r>
              <a:rPr lang="ru-RU" sz="1600" b="1" i="1">
                <a:solidFill>
                  <a:schemeClr val="hlink"/>
                </a:solidFill>
                <a:latin typeface="Times New Roman" pitchFamily="18" charset="0"/>
              </a:rPr>
              <a:t>Косвенные  </a:t>
            </a:r>
            <a:r>
              <a:rPr lang="ru-RU" sz="1600" b="1" i="1">
                <a:latin typeface="Times New Roman" pitchFamily="18" charset="0"/>
              </a:rPr>
              <a:t>Экскурсии; чтение художественных произведений; беседа, рассказ воспитателя; работа с родителями ;игры-занятия (дидактические игры и др.)</a:t>
            </a:r>
            <a:br>
              <a:rPr lang="ru-RU" sz="1600" b="1" i="1">
                <a:latin typeface="Times New Roman" pitchFamily="18" charset="0"/>
              </a:rPr>
            </a:br>
            <a:endParaRPr lang="ru-RU" sz="1600" b="1" i="1">
              <a:latin typeface="Times New Roman" pitchFamily="18" charset="0"/>
            </a:endParaRPr>
          </a:p>
          <a:p>
            <a:r>
              <a:rPr lang="ru-RU" sz="1600" b="1">
                <a:solidFill>
                  <a:schemeClr val="folHlink"/>
                </a:solidFill>
                <a:latin typeface="Times New Roman" pitchFamily="18" charset="0"/>
              </a:rPr>
              <a:t>Театрализованные игры включают разыгрывание сказок, сценок, ролевые диалоги по иллюстрациям, самостоятельные импровизации на темы, взятые из жизни (смешной случай, интересное событие и т.д.); просмотр кукольных спектаклей и беседы по ним; игры-драматизации; разыгрывание сказок и инсценировок; упражнения по формированию выразительности исполнения (вербальной и невербальной); упражнения по социально-эмоциональному развитию детей.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Рисунок 5" descr="http://schkola2009.ucoz.ru/b2a957a5bb87.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22" name="Заголовок 1"/>
          <p:cNvSpPr>
            <a:spLocks noGrp="1"/>
          </p:cNvSpPr>
          <p:nvPr>
            <p:ph type="title"/>
          </p:nvPr>
        </p:nvSpPr>
        <p:spPr>
          <a:xfrm>
            <a:off x="457200" y="273050"/>
            <a:ext cx="8258175" cy="584200"/>
          </a:xfrm>
        </p:spPr>
        <p:txBody>
          <a:bodyPr/>
          <a:lstStyle/>
          <a:p>
            <a:pPr algn="ctr" eaLnBrk="1" hangingPunct="1"/>
            <a:r>
              <a:rPr lang="ru-RU" sz="2800" i="1" smtClean="0">
                <a:latin typeface="Candara" pitchFamily="34" charset="0"/>
              </a:rPr>
              <a:t>Дидактические игры.</a:t>
            </a:r>
          </a:p>
        </p:txBody>
      </p:sp>
      <p:sp>
        <p:nvSpPr>
          <p:cNvPr id="30723" name="Текст 3"/>
          <p:cNvSpPr>
            <a:spLocks noGrp="1"/>
          </p:cNvSpPr>
          <p:nvPr>
            <p:ph type="body" sz="half" idx="2"/>
          </p:nvPr>
        </p:nvSpPr>
        <p:spPr>
          <a:xfrm>
            <a:off x="1116013" y="1125538"/>
            <a:ext cx="3671887" cy="5303837"/>
          </a:xfrm>
        </p:spPr>
        <p:txBody>
          <a:bodyPr/>
          <a:lstStyle/>
          <a:p>
            <a:pPr eaLnBrk="1" hangingPunct="1">
              <a:lnSpc>
                <a:spcPct val="80000"/>
              </a:lnSpc>
            </a:pPr>
            <a:r>
              <a:rPr lang="ru-RU" b="1" i="1" smtClean="0">
                <a:latin typeface="Times New Roman" pitchFamily="18" charset="0"/>
              </a:rPr>
              <a:t>Дидактические игры направлены на решение конкретных задач обучения детей, но в то же время в них проявляется воспитательное и развивающее влияние игровой деятельности. Дидактические игры разнообразны по своему содержанию, игровому материалу, игровым действиям, познавательной деятельности. В дидактических играх дети уточняют, закрепляют, расширяют имеющиеся представления о предметах и явлениях природы, растениях и животных. Многие игры подводят детей к обобщению и классификации. Дидактические игры способствуют развитию памяти, внимания, наблюдательности, учат применять имеющиеся знания в новых условиях, активизируют разнообразные умственные процессы, обогащают словарь, способствуют воспитанию у детей умения играть вместе.</a:t>
            </a:r>
          </a:p>
          <a:p>
            <a:pPr eaLnBrk="1" hangingPunct="1">
              <a:lnSpc>
                <a:spcPct val="80000"/>
              </a:lnSpc>
              <a:buFont typeface="Arial" charset="0"/>
              <a:buChar char="•"/>
            </a:pPr>
            <a:r>
              <a:rPr lang="ru-RU" i="1" smtClean="0">
                <a:latin typeface="Times New Roman" pitchFamily="18" charset="0"/>
              </a:rPr>
              <a:t> </a:t>
            </a:r>
            <a:r>
              <a:rPr lang="ru-RU" b="1" i="1" smtClean="0">
                <a:solidFill>
                  <a:schemeClr val="hlink"/>
                </a:solidFill>
                <a:latin typeface="Times New Roman" pitchFamily="18" charset="0"/>
              </a:rPr>
              <a:t>Обязательным условием дидактической игры являются правила</a:t>
            </a:r>
            <a:r>
              <a:rPr lang="ru-RU" b="1" i="1" smtClean="0">
                <a:latin typeface="Times New Roman" pitchFamily="18" charset="0"/>
              </a:rPr>
              <a:t>, без который деятельность приобретает  стихийный характер.</a:t>
            </a:r>
          </a:p>
          <a:p>
            <a:pPr eaLnBrk="1" hangingPunct="1">
              <a:lnSpc>
                <a:spcPct val="80000"/>
              </a:lnSpc>
            </a:pPr>
            <a:endParaRPr lang="ru-RU" b="1" i="1" smtClean="0">
              <a:latin typeface="Times New Roman" pitchFamily="18" charset="0"/>
            </a:endParaRPr>
          </a:p>
        </p:txBody>
      </p:sp>
      <p:pic>
        <p:nvPicPr>
          <p:cNvPr id="30724" name="Picture 7" descr="P1090345"/>
          <p:cNvPicPr>
            <a:picLocks noChangeAspect="1" noChangeArrowheads="1"/>
          </p:cNvPicPr>
          <p:nvPr/>
        </p:nvPicPr>
        <p:blipFill>
          <a:blip r:embed="rId3"/>
          <a:srcRect/>
          <a:stretch>
            <a:fillRect/>
          </a:stretch>
        </p:blipFill>
        <p:spPr bwMode="auto">
          <a:xfrm>
            <a:off x="4787900" y="1412875"/>
            <a:ext cx="4356100" cy="357505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Рисунок 5" descr="http://schkola2009.ucoz.ru/b2a957a5bb87.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1746" name="Rectangle 5"/>
          <p:cNvSpPr>
            <a:spLocks noChangeArrowheads="1"/>
          </p:cNvSpPr>
          <p:nvPr/>
        </p:nvSpPr>
        <p:spPr bwMode="auto">
          <a:xfrm>
            <a:off x="1116013" y="1196975"/>
            <a:ext cx="6840537" cy="4984750"/>
          </a:xfrm>
          <a:prstGeom prst="rect">
            <a:avLst/>
          </a:prstGeom>
          <a:noFill/>
          <a:ln w="9525">
            <a:noFill/>
            <a:miter lim="800000"/>
            <a:headEnd/>
            <a:tailEnd/>
          </a:ln>
        </p:spPr>
        <p:txBody>
          <a:bodyPr>
            <a:spAutoFit/>
          </a:bodyPr>
          <a:lstStyle/>
          <a:p>
            <a:r>
              <a:rPr lang="ru-RU" sz="1400" b="1">
                <a:solidFill>
                  <a:schemeClr val="folHlink"/>
                </a:solidFill>
                <a:latin typeface="Times New Roman" pitchFamily="18" charset="0"/>
              </a:rPr>
              <a:t>Организация дидактических игр педагогом осуществляется в трех основных направлениях: подготовка к проведению дидактической игры, ее проведение и анализ.</a:t>
            </a:r>
          </a:p>
          <a:p>
            <a:r>
              <a:rPr lang="ru-RU" sz="1400" b="1">
                <a:latin typeface="Times New Roman" pitchFamily="18" charset="0"/>
              </a:rPr>
              <a:t>В подготовку к проведению дидактической игры входят : </a:t>
            </a:r>
          </a:p>
          <a:p>
            <a:r>
              <a:rPr lang="ru-RU" sz="1400" b="1">
                <a:solidFill>
                  <a:schemeClr val="hlink"/>
                </a:solidFill>
                <a:latin typeface="Times New Roman" pitchFamily="18" charset="0"/>
              </a:rPr>
              <a:t>* отбор игры в соответствии задачами воспитания и обучения: углубление и обобщение знаний, развитие сенсорных способностей, активизация психических процессов (память, внимание, мышление, речь) и др.;</a:t>
            </a:r>
          </a:p>
          <a:p>
            <a:r>
              <a:rPr lang="ru-RU" sz="1400" b="1">
                <a:latin typeface="Times New Roman" pitchFamily="18" charset="0"/>
              </a:rPr>
              <a:t>* установление соответствия отобранной игры программным требованиям воспитания и обучения детей определенной возрастной группы;</a:t>
            </a:r>
          </a:p>
          <a:p>
            <a:r>
              <a:rPr lang="ru-RU" sz="1400" b="1">
                <a:solidFill>
                  <a:schemeClr val="hlink"/>
                </a:solidFill>
                <a:latin typeface="Times New Roman" pitchFamily="18" charset="0"/>
              </a:rPr>
              <a:t>* определение наиболее удобного времени проведения дидактической игры (в процессе организованного обучения на занятиях или в свободное от занятий и других режимных процессов время),</a:t>
            </a:r>
          </a:p>
          <a:p>
            <a:r>
              <a:rPr lang="ru-RU" sz="1400" b="1">
                <a:latin typeface="Times New Roman" pitchFamily="18" charset="0"/>
              </a:rPr>
              <a:t>* выбор места для игры, где дети могут спокойно играть, не мешая другим. Такое место, как правило, отводят в групповой комнате или на участке;</a:t>
            </a:r>
          </a:p>
          <a:p>
            <a:r>
              <a:rPr lang="ru-RU" sz="1400" b="1">
                <a:solidFill>
                  <a:schemeClr val="hlink"/>
                </a:solidFill>
                <a:latin typeface="Times New Roman" pitchFamily="18" charset="0"/>
              </a:rPr>
              <a:t>*определение количества играющих (вся группа, небольшие подгруппы, индивидуально);</a:t>
            </a:r>
          </a:p>
          <a:p>
            <a:r>
              <a:rPr lang="ru-RU" sz="1400" b="1">
                <a:latin typeface="Times New Roman" pitchFamily="18" charset="0"/>
              </a:rPr>
              <a:t>  *подготовка необходимого дидактического материала для выбранной игры (игрушки, разные предметы, картинки, природный материал);</a:t>
            </a:r>
          </a:p>
          <a:p>
            <a:r>
              <a:rPr lang="ru-RU" sz="1400" b="1">
                <a:latin typeface="Times New Roman" pitchFamily="18" charset="0"/>
              </a:rPr>
              <a:t> </a:t>
            </a:r>
            <a:r>
              <a:rPr lang="ru-RU" sz="1400" b="1">
                <a:solidFill>
                  <a:schemeClr val="hlink"/>
                </a:solidFill>
                <a:latin typeface="Times New Roman" pitchFamily="18" charset="0"/>
              </a:rPr>
              <a:t>* подготовка к игре самого воспитателя: он должен изучить и осмыслить весь ход игры, свое место в игре, методы руководства игрой;</a:t>
            </a:r>
          </a:p>
          <a:p>
            <a:r>
              <a:rPr lang="ru-RU" sz="1400" b="1">
                <a:latin typeface="Times New Roman" pitchFamily="18" charset="0"/>
              </a:rPr>
              <a:t>  *подготовка к игре детей , обогащение их знаниями, представлениями о предметах и явлениях окружающей жизни, необходимыми для решения игровой задачи.</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http://schkola2009.ucoz.ru/b2a957a5bb87.png"/>
          <p:cNvPicPr>
            <a:picLocks noChangeAspect="1" noChangeArrowheads="1"/>
          </p:cNvPicPr>
          <p:nvPr/>
        </p:nvPicPr>
        <p:blipFill>
          <a:blip r:embed="rId2"/>
          <a:srcRect/>
          <a:stretch>
            <a:fillRect/>
          </a:stretch>
        </p:blipFill>
        <p:spPr bwMode="auto">
          <a:xfrm>
            <a:off x="0" y="0"/>
            <a:ext cx="9212263" cy="6858000"/>
          </a:xfrm>
          <a:prstGeom prst="rect">
            <a:avLst/>
          </a:prstGeom>
          <a:noFill/>
          <a:ln w="9525">
            <a:noFill/>
            <a:miter lim="800000"/>
            <a:headEnd/>
            <a:tailEnd/>
          </a:ln>
        </p:spPr>
      </p:pic>
      <p:sp>
        <p:nvSpPr>
          <p:cNvPr id="14338" name="Содержимое 2"/>
          <p:cNvSpPr>
            <a:spLocks noGrp="1"/>
          </p:cNvSpPr>
          <p:nvPr>
            <p:ph idx="1"/>
          </p:nvPr>
        </p:nvSpPr>
        <p:spPr>
          <a:xfrm>
            <a:off x="1143000" y="1643063"/>
            <a:ext cx="6858000" cy="4143375"/>
          </a:xfrm>
        </p:spPr>
        <p:txBody>
          <a:bodyPr/>
          <a:lstStyle/>
          <a:p>
            <a:pPr eaLnBrk="1" hangingPunct="1">
              <a:buFont typeface="Arial" charset="0"/>
              <a:buNone/>
            </a:pPr>
            <a:r>
              <a:rPr lang="ru-RU" sz="3000" b="1" smtClean="0"/>
              <a:t>    </a:t>
            </a:r>
            <a:r>
              <a:rPr lang="ru-RU" sz="3000" b="1" i="1" smtClean="0">
                <a:solidFill>
                  <a:schemeClr val="folHlink"/>
                </a:solidFill>
                <a:latin typeface="Times New Roman" pitchFamily="18" charset="0"/>
              </a:rPr>
              <a:t>Игра</a:t>
            </a:r>
            <a:r>
              <a:rPr lang="ru-RU" sz="3000" i="1" smtClean="0">
                <a:solidFill>
                  <a:schemeClr val="folHlink"/>
                </a:solidFill>
                <a:latin typeface="Times New Roman" pitchFamily="18" charset="0"/>
              </a:rPr>
              <a:t> — это огромное светлое окно, через которое в духовный мир ребенка вливается живительный поток представлений, понятий об окружающем мире. Игра — это искра, зажигающая огонек пытливости и любознательности.</a:t>
            </a:r>
            <a:r>
              <a:rPr lang="ru-RU" sz="3000" i="1" smtClean="0">
                <a:solidFill>
                  <a:schemeClr val="folHlink"/>
                </a:solidFill>
              </a:rPr>
              <a:t> </a:t>
            </a:r>
            <a:br>
              <a:rPr lang="ru-RU" sz="3000" i="1" smtClean="0">
                <a:solidFill>
                  <a:schemeClr val="folHlink"/>
                </a:solidFill>
              </a:rPr>
            </a:br>
            <a:r>
              <a:rPr lang="ru-RU" sz="3000" smtClean="0">
                <a:latin typeface="Arial" charset="0"/>
              </a:rPr>
              <a:t>                            </a:t>
            </a:r>
            <a:r>
              <a:rPr lang="ru-RU" sz="2400" i="1" smtClean="0">
                <a:solidFill>
                  <a:schemeClr val="folHlink"/>
                </a:solidFill>
              </a:rPr>
              <a:t>Сухомлинский В. А.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Рисунок 5" descr="http://schkola2009.ucoz.ru/b2a957a5bb87.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2770" name="Rectangle 5"/>
          <p:cNvSpPr>
            <a:spLocks noChangeArrowheads="1"/>
          </p:cNvSpPr>
          <p:nvPr/>
        </p:nvSpPr>
        <p:spPr bwMode="auto">
          <a:xfrm>
            <a:off x="1116013" y="765175"/>
            <a:ext cx="7343775" cy="5321300"/>
          </a:xfrm>
          <a:prstGeom prst="rect">
            <a:avLst/>
          </a:prstGeom>
          <a:noFill/>
          <a:ln w="9525">
            <a:noFill/>
            <a:miter lim="800000"/>
            <a:headEnd/>
            <a:tailEnd/>
          </a:ln>
        </p:spPr>
        <p:txBody>
          <a:bodyPr>
            <a:spAutoFit/>
          </a:bodyPr>
          <a:lstStyle/>
          <a:p>
            <a:r>
              <a:rPr lang="ru-RU" b="1">
                <a:solidFill>
                  <a:schemeClr val="folHlink"/>
                </a:solidFill>
                <a:latin typeface="Times New Roman" pitchFamily="18" charset="0"/>
              </a:rPr>
              <a:t>Проведение дидактических игр включает:</a:t>
            </a:r>
          </a:p>
          <a:p>
            <a:endParaRPr lang="ru-RU" b="1">
              <a:solidFill>
                <a:schemeClr val="folHlink"/>
              </a:solidFill>
              <a:latin typeface="Times New Roman" pitchFamily="18" charset="0"/>
            </a:endParaRPr>
          </a:p>
          <a:p>
            <a:r>
              <a:rPr lang="ru-RU" sz="1400" b="1">
                <a:latin typeface="Times New Roman" pitchFamily="18" charset="0"/>
              </a:rPr>
              <a:t>- ознакомление детей с содержанием игры, с дидактическим материалом, который будет использован в игре (показ предметов, картинок, краткая беседа, в ходе которой уточняются знания и представления детей о них);</a:t>
            </a:r>
          </a:p>
          <a:p>
            <a:r>
              <a:rPr lang="ru-RU" sz="1400" b="1">
                <a:latin typeface="Times New Roman" pitchFamily="18" charset="0"/>
              </a:rPr>
              <a:t>- </a:t>
            </a:r>
            <a:r>
              <a:rPr lang="ru-RU" sz="1400" b="1">
                <a:solidFill>
                  <a:schemeClr val="hlink"/>
                </a:solidFill>
                <a:latin typeface="Times New Roman" pitchFamily="18" charset="0"/>
              </a:rPr>
              <a:t>объяснение хода и правил игры. При этом воспитатель обращает внимание на поведение детей в соответствии с правилам игры, на четкое выполнение правил (что они запрещают, разрешают, предписывают);</a:t>
            </a:r>
          </a:p>
          <a:p>
            <a:r>
              <a:rPr lang="ru-RU" sz="1400" b="1">
                <a:latin typeface="Times New Roman" pitchFamily="18" charset="0"/>
              </a:rPr>
              <a:t>- показ игровых действий, в процессе которого воспитатель учит детей правильно выполнять действие, доказывая, что противном случае игра не приведет к нужному результату (например, кто-то из ребят подсматривает, когда надо закрыт глаза);</a:t>
            </a:r>
          </a:p>
          <a:p>
            <a:r>
              <a:rPr lang="ru-RU" sz="1400" b="1">
                <a:latin typeface="Times New Roman" pitchFamily="18" charset="0"/>
              </a:rPr>
              <a:t>- </a:t>
            </a:r>
            <a:r>
              <a:rPr lang="ru-RU" sz="1400" b="1">
                <a:solidFill>
                  <a:schemeClr val="hlink"/>
                </a:solidFill>
                <a:latin typeface="Times New Roman" pitchFamily="18" charset="0"/>
              </a:rPr>
              <a:t>определение роли воспитателя в игре, ею участие в качестве играющего, болельщике или арбитра.</a:t>
            </a:r>
          </a:p>
          <a:p>
            <a:endParaRPr lang="ru-RU" sz="1400" b="1">
              <a:solidFill>
                <a:schemeClr val="hlink"/>
              </a:solidFill>
              <a:latin typeface="Times New Roman" pitchFamily="18" charset="0"/>
            </a:endParaRPr>
          </a:p>
          <a:p>
            <a:r>
              <a:rPr lang="ru-RU" sz="1400" b="1">
                <a:latin typeface="Times New Roman" pitchFamily="18" charset="0"/>
              </a:rPr>
              <a:t> </a:t>
            </a:r>
            <a:r>
              <a:rPr lang="ru-RU" sz="1400" b="1">
                <a:solidFill>
                  <a:schemeClr val="folHlink"/>
                </a:solidFill>
                <a:latin typeface="Times New Roman" pitchFamily="18" charset="0"/>
              </a:rPr>
              <a:t>Мера непосредственно участия воспитателя в игре определяется возрастом детей уровнем их подготовки, сложностью дидактической задачи, игровых правил</a:t>
            </a:r>
            <a:r>
              <a:rPr lang="ru-RU" sz="1400" b="1">
                <a:latin typeface="Times New Roman" pitchFamily="18" charset="0"/>
              </a:rPr>
              <a:t>. </a:t>
            </a:r>
            <a:r>
              <a:rPr lang="ru-RU" sz="1400" b="1" i="1">
                <a:latin typeface="Times New Roman" pitchFamily="18" charset="0"/>
              </a:rPr>
              <a:t>Участвуя в игре, педагог направляет действия играющих (советом, вопросом, напоминанием.</a:t>
            </a:r>
          </a:p>
          <a:p>
            <a:r>
              <a:rPr lang="ru-RU" sz="1400" b="1">
                <a:solidFill>
                  <a:schemeClr val="folHlink"/>
                </a:solidFill>
                <a:latin typeface="Times New Roman" pitchFamily="18" charset="0"/>
              </a:rPr>
              <a:t>Подведение итогов игры</a:t>
            </a:r>
            <a:r>
              <a:rPr lang="ru-RU" sz="1400" b="1">
                <a:latin typeface="Times New Roman" pitchFamily="18" charset="0"/>
              </a:rPr>
              <a:t> - это ответственный момент в руководстве ею, так как по результатам, которых дети добиваются в игре, можно судить об ее эффективности, о том, будет т он с интересом использоваться в самостоятельной игровой деятельности ребят. При подведении итогов воспитатель подчеркивает, что путь к победе возможен только через преодоление трудностей, внимание и дисциплинированность.</a:t>
            </a:r>
          </a:p>
          <a:p>
            <a:r>
              <a:rPr lang="ru-RU" sz="1400" b="1">
                <a:latin typeface="Times New Roman" pitchFamily="18" charset="0"/>
              </a:rPr>
              <a:t>В конце игры педагог спрашивает у детей, поправилась ли им игра, и обещает, что в следующий раз можно играть в новую игру, она будет также интересной.</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Рисунок 5" descr="http://schkola2009.ucoz.ru/b2a957a5bb87.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3794" name="Заголовок 1"/>
          <p:cNvSpPr>
            <a:spLocks noGrp="1"/>
          </p:cNvSpPr>
          <p:nvPr>
            <p:ph type="title"/>
          </p:nvPr>
        </p:nvSpPr>
        <p:spPr>
          <a:xfrm>
            <a:off x="457200" y="273050"/>
            <a:ext cx="8258175" cy="512763"/>
          </a:xfrm>
        </p:spPr>
        <p:txBody>
          <a:bodyPr/>
          <a:lstStyle/>
          <a:p>
            <a:pPr algn="ctr" eaLnBrk="1" hangingPunct="1"/>
            <a:r>
              <a:rPr lang="ru-RU" sz="2800" i="1" smtClean="0">
                <a:latin typeface="Times New Roman" pitchFamily="18" charset="0"/>
              </a:rPr>
              <a:t>Экологические игры</a:t>
            </a:r>
          </a:p>
        </p:txBody>
      </p:sp>
      <p:sp>
        <p:nvSpPr>
          <p:cNvPr id="33795" name="Текст 3"/>
          <p:cNvSpPr>
            <a:spLocks noGrp="1"/>
          </p:cNvSpPr>
          <p:nvPr>
            <p:ph type="body" sz="half" idx="2"/>
          </p:nvPr>
        </p:nvSpPr>
        <p:spPr>
          <a:xfrm>
            <a:off x="1143000" y="1143000"/>
            <a:ext cx="3429000" cy="4983163"/>
          </a:xfrm>
        </p:spPr>
        <p:txBody>
          <a:bodyPr/>
          <a:lstStyle/>
          <a:p>
            <a:pPr eaLnBrk="1" hangingPunct="1"/>
            <a:r>
              <a:rPr lang="ru-RU" sz="1500" b="1" i="1" smtClean="0">
                <a:latin typeface="Times New Roman" pitchFamily="18" charset="0"/>
              </a:rPr>
              <a:t>В дошкольном возрасте закладываются основы взаимодействия с природой, при помощи взрослых ребенок начинает осознавать ее как общую ценность для всех людей.</a:t>
            </a:r>
          </a:p>
          <a:p>
            <a:pPr eaLnBrk="1" hangingPunct="1"/>
            <a:r>
              <a:rPr lang="ru-RU" sz="1500" b="1" i="1" smtClean="0">
                <a:latin typeface="Times New Roman" pitchFamily="18" charset="0"/>
              </a:rPr>
              <a:t>Удовлетворить детскую любознательность, вовлечь ребенка в активное освоение окружающего мира, помочь ему овладеть способами познания связей между предметами и явлениями позволит именно игра. Отражая впечатления от жизненных явлений в образах игры, дети испытывают эстетические и нравственные чувства. Игра способствует углубленному переживанию детей, расширению их представлений о мире.</a:t>
            </a:r>
          </a:p>
          <a:p>
            <a:pPr eaLnBrk="1" hangingPunct="1"/>
            <a:endParaRPr lang="ru-RU" sz="1500" b="1" i="1" smtClean="0">
              <a:latin typeface="Times New Roman" pitchFamily="18" charset="0"/>
            </a:endParaRPr>
          </a:p>
        </p:txBody>
      </p:sp>
      <p:pic>
        <p:nvPicPr>
          <p:cNvPr id="33796" name="Picture 8" descr="IMG_2911"/>
          <p:cNvPicPr>
            <a:picLocks noChangeAspect="1" noChangeArrowheads="1"/>
          </p:cNvPicPr>
          <p:nvPr/>
        </p:nvPicPr>
        <p:blipFill>
          <a:blip r:embed="rId3"/>
          <a:srcRect/>
          <a:stretch>
            <a:fillRect/>
          </a:stretch>
        </p:blipFill>
        <p:spPr bwMode="auto">
          <a:xfrm>
            <a:off x="4500563" y="1628775"/>
            <a:ext cx="4643437" cy="3484563"/>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Рисунок 5" descr="http://schkola2009.ucoz.ru/b2a957a5bb87.png"/>
          <p:cNvPicPr>
            <a:picLocks noChangeAspect="1" noChangeArrowheads="1"/>
          </p:cNvPicPr>
          <p:nvPr>
            <p:ph type="body" idx="1"/>
          </p:nvPr>
        </p:nvPicPr>
        <p:blipFill>
          <a:blip r:embed="rId2"/>
          <a:srcRect/>
          <a:stretch>
            <a:fillRect/>
          </a:stretch>
        </p:blipFill>
        <p:spPr>
          <a:xfrm>
            <a:off x="0" y="0"/>
            <a:ext cx="9144000" cy="6807200"/>
          </a:xfrm>
        </p:spPr>
      </p:pic>
      <p:sp>
        <p:nvSpPr>
          <p:cNvPr id="34818" name="Rectangle 5"/>
          <p:cNvSpPr>
            <a:spLocks noChangeArrowheads="1"/>
          </p:cNvSpPr>
          <p:nvPr/>
        </p:nvSpPr>
        <p:spPr bwMode="auto">
          <a:xfrm>
            <a:off x="1187450" y="1196975"/>
            <a:ext cx="6769100" cy="4003675"/>
          </a:xfrm>
          <a:prstGeom prst="rect">
            <a:avLst/>
          </a:prstGeom>
          <a:noFill/>
          <a:ln w="9525">
            <a:noFill/>
            <a:miter lim="800000"/>
            <a:headEnd/>
            <a:tailEnd/>
          </a:ln>
        </p:spPr>
        <p:txBody>
          <a:bodyPr>
            <a:spAutoFit/>
          </a:bodyPr>
          <a:lstStyle/>
          <a:p>
            <a:r>
              <a:rPr lang="ru-RU" sz="1600" b="1" i="1">
                <a:latin typeface="Times New Roman" pitchFamily="18" charset="0"/>
              </a:rPr>
              <a:t>Метод с точки зрения экологического образования – способ совместной деятельности  воспитателя и детей, в ходе которого осуществляется формирование экологических </a:t>
            </a:r>
          </a:p>
          <a:p>
            <a:r>
              <a:rPr lang="ru-RU" sz="1600" b="1" i="1">
                <a:latin typeface="Times New Roman" pitchFamily="18" charset="0"/>
              </a:rPr>
              <a:t>знаний, умений и навыков, а также воспитание отношения к окружающему миру. </a:t>
            </a:r>
          </a:p>
          <a:p>
            <a:endParaRPr lang="ru-RU" sz="1600" b="1" i="1">
              <a:solidFill>
                <a:schemeClr val="folHlink"/>
              </a:solidFill>
              <a:latin typeface="Times New Roman" pitchFamily="18" charset="0"/>
            </a:endParaRPr>
          </a:p>
          <a:p>
            <a:r>
              <a:rPr lang="ru-RU" sz="1600" b="1" i="1">
                <a:solidFill>
                  <a:schemeClr val="folHlink"/>
                </a:solidFill>
                <a:latin typeface="Times New Roman" pitchFamily="18" charset="0"/>
              </a:rPr>
              <a:t>В основе ознакомления детей с природой должна лежать наглядность.</a:t>
            </a:r>
            <a:r>
              <a:rPr lang="ru-RU" sz="1600" b="1" i="1">
                <a:latin typeface="Times New Roman" pitchFamily="18" charset="0"/>
              </a:rPr>
              <a:t> Дети должны иметь возможность посмотреть объекты, потрогать их, понюхать, послушать, ощутить их вес. </a:t>
            </a:r>
          </a:p>
          <a:p>
            <a:r>
              <a:rPr lang="ru-RU" sz="1600" b="1" i="1">
                <a:solidFill>
                  <a:schemeClr val="hlink"/>
                </a:solidFill>
                <a:latin typeface="Times New Roman" pitchFamily="18" charset="0"/>
              </a:rPr>
              <a:t>Приемы словесные</a:t>
            </a:r>
            <a:r>
              <a:rPr lang="ru-RU" sz="1600" b="1" i="1">
                <a:latin typeface="Times New Roman" pitchFamily="18" charset="0"/>
              </a:rPr>
              <a:t> : Объяснение, указание, пед.оценка , вопрос, уточнение , загадки.</a:t>
            </a:r>
          </a:p>
          <a:p>
            <a:r>
              <a:rPr lang="ru-RU" sz="1600" b="1" i="1">
                <a:solidFill>
                  <a:schemeClr val="hlink"/>
                </a:solidFill>
                <a:latin typeface="Times New Roman" pitchFamily="18" charset="0"/>
              </a:rPr>
              <a:t>Приемы практические</a:t>
            </a:r>
            <a:r>
              <a:rPr lang="ru-RU" sz="1600" b="1" i="1">
                <a:latin typeface="Times New Roman" pitchFamily="18" charset="0"/>
              </a:rPr>
              <a:t> : Упражнение , элемент.опыты, моделирование,выполнение по образцу, указаниям; обращение к опыту детей , практические ситуации, поисковые действия, обследование, действия с игрушками,имитация действий, прятанье и поиск, эпизодические игровые приемы</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Рисунок 5" descr="http://schkola2009.ucoz.ru/b2a957a5bb87.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5842" name="Заголовок 1"/>
          <p:cNvSpPr>
            <a:spLocks noGrp="1"/>
          </p:cNvSpPr>
          <p:nvPr>
            <p:ph type="title"/>
          </p:nvPr>
        </p:nvSpPr>
        <p:spPr>
          <a:xfrm>
            <a:off x="457200" y="273050"/>
            <a:ext cx="8329613" cy="584200"/>
          </a:xfrm>
        </p:spPr>
        <p:txBody>
          <a:bodyPr/>
          <a:lstStyle/>
          <a:p>
            <a:pPr algn="ctr" eaLnBrk="1" hangingPunct="1"/>
            <a:r>
              <a:rPr lang="ru-RU" sz="2800" i="1" smtClean="0">
                <a:latin typeface="Times New Roman" pitchFamily="18" charset="0"/>
              </a:rPr>
              <a:t>Игры с природным материалом.</a:t>
            </a:r>
          </a:p>
        </p:txBody>
      </p:sp>
      <p:sp>
        <p:nvSpPr>
          <p:cNvPr id="35843" name="Текст 3"/>
          <p:cNvSpPr>
            <a:spLocks noGrp="1"/>
          </p:cNvSpPr>
          <p:nvPr>
            <p:ph type="body" sz="half" idx="2"/>
          </p:nvPr>
        </p:nvSpPr>
        <p:spPr>
          <a:xfrm>
            <a:off x="1116013" y="1268413"/>
            <a:ext cx="3095625" cy="4857750"/>
          </a:xfrm>
        </p:spPr>
        <p:txBody>
          <a:bodyPr/>
          <a:lstStyle/>
          <a:p>
            <a:pPr eaLnBrk="1" hangingPunct="1">
              <a:lnSpc>
                <a:spcPct val="80000"/>
              </a:lnSpc>
            </a:pPr>
            <a:r>
              <a:rPr lang="ru-RU" sz="1600" b="1" i="1" smtClean="0">
                <a:latin typeface="Times New Roman" pitchFamily="18" charset="0"/>
              </a:rPr>
              <a:t>Игры с природным материалом имеют неограниченный диапазон влияния на развитие личности ребенка. Они обеспечивают чувственный опыт ребенка, развивают анализаторы, сенсорные способности. Способы чувственного познания, умение выделять те или иные качества предметов развиваются в процессе содержательной интересной деятельности, прежде всего в игре. Развивается мышление, логические операции, умение обобщать, делать выводы. Развивается наблюдательность и интерес к естественным факторам.</a:t>
            </a:r>
          </a:p>
        </p:txBody>
      </p:sp>
      <p:pic>
        <p:nvPicPr>
          <p:cNvPr id="35844" name="Picture 6" descr="P1090136"/>
          <p:cNvPicPr>
            <a:picLocks noChangeAspect="1" noChangeArrowheads="1"/>
          </p:cNvPicPr>
          <p:nvPr/>
        </p:nvPicPr>
        <p:blipFill>
          <a:blip r:embed="rId3"/>
          <a:srcRect/>
          <a:stretch>
            <a:fillRect/>
          </a:stretch>
        </p:blipFill>
        <p:spPr bwMode="auto">
          <a:xfrm>
            <a:off x="4248150" y="1341438"/>
            <a:ext cx="4895850" cy="394335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Рисунок 5" descr="http://schkola2009.ucoz.ru/b2a957a5bb87.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6866" name="Rectangle 6"/>
          <p:cNvSpPr>
            <a:spLocks noChangeArrowheads="1"/>
          </p:cNvSpPr>
          <p:nvPr/>
        </p:nvSpPr>
        <p:spPr bwMode="auto">
          <a:xfrm>
            <a:off x="1258888" y="908050"/>
            <a:ext cx="6626225" cy="5197475"/>
          </a:xfrm>
          <a:prstGeom prst="rect">
            <a:avLst/>
          </a:prstGeom>
          <a:noFill/>
          <a:ln w="9525">
            <a:noFill/>
            <a:miter lim="800000"/>
            <a:headEnd/>
            <a:tailEnd/>
          </a:ln>
        </p:spPr>
        <p:txBody>
          <a:bodyPr anchor="ctr">
            <a:spAutoFit/>
          </a:bodyPr>
          <a:lstStyle/>
          <a:p>
            <a:r>
              <a:rPr lang="ru-RU" sz="1400" b="1">
                <a:solidFill>
                  <a:schemeClr val="hlink"/>
                </a:solidFill>
                <a:latin typeface="Times New Roman" pitchFamily="18" charset="0"/>
              </a:rPr>
              <a:t>Педагогическое руководство играми с природными материалами должно быть направлено на организацию условий, необходимых для развития ориентировочной деятельности детей и различных игровых действий</a:t>
            </a:r>
            <a:r>
              <a:rPr lang="ru-RU" sz="1400" b="1">
                <a:latin typeface="Times New Roman" pitchFamily="18" charset="0"/>
              </a:rPr>
              <a:t>. </a:t>
            </a:r>
          </a:p>
          <a:p>
            <a:r>
              <a:rPr lang="ru-RU" sz="1400" b="1">
                <a:latin typeface="Times New Roman" pitchFamily="18" charset="0"/>
              </a:rPr>
              <a:t>Так, для игр с песком следует использовать разнообразные пластмассовые и деревянные лопатки, формочки, воронки, сита, ведерки, фигурки животных, куклы. Сухой песок дети могут пропускать через воронки, заполнять им баночки, пузырьки. Наличие влажного песка позволяет обычную формочку пирожков разнообразить сооружением двориков, каналов, прокладыванием дорог. Дети с увлечением строят замки и крепости, роют каналы и глубокие колодцы, разбивают парки и сады. Действуя таким образом с песком, ребенок узнает его свойства (вязкость, плотность и др.) и в тоже время увлекательно играет. При наличии соответствующих игрушек дети разнообразно действуют с ними. </a:t>
            </a:r>
          </a:p>
          <a:p>
            <a:r>
              <a:rPr lang="ru-RU" sz="1400" b="1">
                <a:latin typeface="Times New Roman" pitchFamily="18" charset="0"/>
              </a:rPr>
              <a:t>Игры с водой проводятся уже в младшей группе. Это могут быть игры в групповой комнате и на участке детского сада. Используются тазы с водой, разные сосуды (баночки, кувшины, стаканы), воронки, игрушки и предметы (плавающие и тонущие). </a:t>
            </a:r>
          </a:p>
          <a:p>
            <a:r>
              <a:rPr lang="ru-RU" sz="1400" b="1">
                <a:latin typeface="Times New Roman" pitchFamily="18" charset="0"/>
              </a:rPr>
              <a:t>Таким образом, богатый ассортимент игрушек создает условия для разнообразия действий детей и накопления у них чувственных впечатлений. Но это еще недостаточно для того, чтобы ребенок мог осознанно обобщить качества материалов и умел правильно действовать с игрушками. </a:t>
            </a:r>
            <a:r>
              <a:rPr lang="ru-RU" sz="1400" b="1">
                <a:solidFill>
                  <a:schemeClr val="hlink"/>
                </a:solidFill>
                <a:latin typeface="Times New Roman" pitchFamily="18" charset="0"/>
              </a:rPr>
              <a:t>Необходимо участие в играх детей воспитателя</a:t>
            </a:r>
            <a:r>
              <a:rPr lang="ru-RU" sz="1400" b="1">
                <a:latin typeface="Times New Roman" pitchFamily="18" charset="0"/>
              </a:rPr>
              <a:t>. В процессе игры он называет, уточняет, а иногда и изменяет состояние материалов, их свойства</a:t>
            </a:r>
            <a:r>
              <a:rPr lang="ru-RU" sz="1400" b="1"/>
              <a:t>; </a:t>
            </a:r>
            <a:r>
              <a:rPr lang="ru-RU" sz="1400" b="1">
                <a:latin typeface="Times New Roman" pitchFamily="18" charset="0"/>
              </a:rPr>
              <a:t>доказывает последовательность игровых действий.</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Рисунок 8" descr="http://schkola2009.ucoz.ru/b2a957a5bb87.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7890" name="Rectangle 5"/>
          <p:cNvSpPr>
            <a:spLocks noChangeArrowheads="1"/>
          </p:cNvSpPr>
          <p:nvPr/>
        </p:nvSpPr>
        <p:spPr bwMode="auto">
          <a:xfrm>
            <a:off x="1187450" y="1328738"/>
            <a:ext cx="6624638" cy="4133850"/>
          </a:xfrm>
          <a:prstGeom prst="rect">
            <a:avLst/>
          </a:prstGeom>
          <a:noFill/>
          <a:ln w="9525">
            <a:noFill/>
            <a:miter lim="800000"/>
            <a:headEnd/>
            <a:tailEnd/>
          </a:ln>
        </p:spPr>
        <p:txBody>
          <a:bodyPr anchor="ctr">
            <a:spAutoFit/>
          </a:bodyPr>
          <a:lstStyle/>
          <a:p>
            <a:r>
              <a:rPr lang="ru-RU" sz="1400" b="1">
                <a:latin typeface="Times New Roman" pitchFamily="18" charset="0"/>
              </a:rPr>
              <a:t>Руководя играми с природными материалами, воспитателю приходится не только  думать над тем, во что играть с детьми, но и заботиться о том, чтобы дети  не охлаждались, если они долго играют в неподвижном состоянии, не переутомлялись, действуя со снегом; не перегревались ,  играя с водой и песком. Для того чтобы такие игры  проходили успешно, воспитатель должен знать свойства природных материалов, их изменчивость при определенных условиях, владеть необходимыми приемами работы, например , подготавливания снега для сооружения горок, ледяных дорожек, снежных валов, изготовление цветных кусочков льда; владеть техникой создания скульптур из снега .</a:t>
            </a:r>
          </a:p>
          <a:p>
            <a:r>
              <a:rPr lang="ru-RU" sz="1400" b="1">
                <a:latin typeface="Times New Roman" pitchFamily="18" charset="0"/>
              </a:rPr>
              <a:t>Кроме игр с песком, водой и снегом со старшими дошкольниками проводят игры с игрушками-самоделками, выполненными детьми совместно с воспитателем из коры, шишек, желудей, травы, палочек, глины. Изготовление игрушек предполагает помощь воспитателя. Причем он не должен также упускать возможности показать ребенку преимущества совместной работы . </a:t>
            </a:r>
            <a:r>
              <a:rPr lang="ru-RU" sz="1400" b="1">
                <a:solidFill>
                  <a:schemeClr val="hlink"/>
                </a:solidFill>
                <a:latin typeface="Times New Roman" pitchFamily="18" charset="0"/>
              </a:rPr>
              <a:t>Развитие игр с природными материалами не может быть осуществлено одинаковыми раз и навсегда установленными приемами и способами. Оно должно осуществляться разнообразно, с использованием приемов, учитывающих развитие каждого ребенка.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Рисунок 8" descr="http://schkola2009.ucoz.ru/b2a957a5bb87.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3559" name="Rectangle 7"/>
          <p:cNvSpPr>
            <a:spLocks noChangeArrowheads="1"/>
          </p:cNvSpPr>
          <p:nvPr/>
        </p:nvSpPr>
        <p:spPr bwMode="auto">
          <a:xfrm>
            <a:off x="1187450" y="1125538"/>
            <a:ext cx="6769100" cy="5226050"/>
          </a:xfrm>
          <a:prstGeom prst="rect">
            <a:avLst/>
          </a:prstGeom>
          <a:noFill/>
          <a:ln w="9525">
            <a:noFill/>
            <a:miter lim="800000"/>
            <a:headEnd/>
            <a:tailEnd/>
          </a:ln>
          <a:effectLst/>
        </p:spPr>
        <p:txBody>
          <a:bodyPr>
            <a:spAutoFit/>
          </a:bodyPr>
          <a:lstStyle/>
          <a:p>
            <a:pPr>
              <a:defRPr/>
            </a:pPr>
            <a:r>
              <a:rPr lang="ru-RU" sz="1400" b="1" i="1">
                <a:solidFill>
                  <a:schemeClr val="hlink"/>
                </a:solidFill>
                <a:effectLst>
                  <a:outerShdw blurRad="38100" dist="38100" dir="2700000" algn="tl">
                    <a:srgbClr val="C0C0C0"/>
                  </a:outerShdw>
                </a:effectLst>
              </a:rPr>
              <a:t>1.</a:t>
            </a:r>
            <a:r>
              <a:rPr lang="ru-RU" sz="1400" b="1" i="1">
                <a:solidFill>
                  <a:srgbClr val="7030A0"/>
                </a:solidFill>
                <a:effectLst>
                  <a:outerShdw blurRad="38100" dist="38100" dir="2700000" algn="tl">
                    <a:srgbClr val="C0C0C0"/>
                  </a:outerShdw>
                </a:effectLst>
              </a:rPr>
              <a:t> </a:t>
            </a:r>
            <a:r>
              <a:rPr lang="ru-RU" sz="1600" b="1" i="1">
                <a:solidFill>
                  <a:schemeClr val="hlink"/>
                </a:solidFill>
                <a:effectLst>
                  <a:outerShdw blurRad="38100" dist="38100" dir="2700000" algn="tl">
                    <a:srgbClr val="C0C0C0"/>
                  </a:outerShdw>
                </a:effectLst>
                <a:latin typeface="Times New Roman" pitchFamily="18" charset="0"/>
              </a:rPr>
              <a:t>Игровой педагог, т.е. носитель игрового опыта.</a:t>
            </a:r>
          </a:p>
          <a:p>
            <a:pPr>
              <a:defRPr/>
            </a:pPr>
            <a:r>
              <a:rPr lang="ru-RU" sz="1600" b="1" i="1">
                <a:solidFill>
                  <a:schemeClr val="hlink"/>
                </a:solidFill>
                <a:effectLst>
                  <a:outerShdw blurRad="38100" dist="38100" dir="2700000" algn="tl">
                    <a:srgbClr val="C0C0C0"/>
                  </a:outerShdw>
                </a:effectLst>
                <a:latin typeface="Times New Roman" pitchFamily="18" charset="0"/>
              </a:rPr>
              <a:t>2.Использование резервных возможностей и опыта народной педагогики.</a:t>
            </a:r>
          </a:p>
          <a:p>
            <a:pPr>
              <a:defRPr/>
            </a:pPr>
            <a:r>
              <a:rPr lang="ru-RU" sz="1600" b="1" i="1">
                <a:solidFill>
                  <a:schemeClr val="hlink"/>
                </a:solidFill>
                <a:effectLst>
                  <a:outerShdw blurRad="38100" dist="38100" dir="2700000" algn="tl">
                    <a:srgbClr val="C0C0C0"/>
                  </a:outerShdw>
                </a:effectLst>
                <a:latin typeface="Times New Roman" pitchFamily="18" charset="0"/>
              </a:rPr>
              <a:t>3.Преодоление тенденции использования в работе игр одного вида.</a:t>
            </a:r>
          </a:p>
          <a:p>
            <a:pPr>
              <a:defRPr/>
            </a:pPr>
            <a:r>
              <a:rPr lang="ru-RU" sz="1600" b="1" i="1">
                <a:solidFill>
                  <a:schemeClr val="hlink"/>
                </a:solidFill>
                <a:effectLst>
                  <a:outerShdw blurRad="38100" dist="38100" dir="2700000" algn="tl">
                    <a:srgbClr val="C0C0C0"/>
                  </a:outerShdw>
                </a:effectLst>
                <a:latin typeface="Times New Roman" pitchFamily="18" charset="0"/>
              </a:rPr>
              <a:t>4.Учет интересов и желаний детей.</a:t>
            </a:r>
          </a:p>
          <a:p>
            <a:pPr>
              <a:defRPr/>
            </a:pPr>
            <a:r>
              <a:rPr lang="ru-RU" sz="1600" b="1" i="1">
                <a:solidFill>
                  <a:schemeClr val="hlink"/>
                </a:solidFill>
                <a:effectLst>
                  <a:outerShdw blurRad="38100" dist="38100" dir="2700000" algn="tl">
                    <a:srgbClr val="C0C0C0"/>
                  </a:outerShdw>
                </a:effectLst>
                <a:latin typeface="Times New Roman" pitchFamily="18" charset="0"/>
              </a:rPr>
              <a:t>5.Грамотное управление игровой деятельностью: проектирование; предметно - развивающая среда; диагностика.</a:t>
            </a:r>
          </a:p>
          <a:p>
            <a:pPr>
              <a:defRPr/>
            </a:pPr>
            <a:r>
              <a:rPr lang="ru-RU" sz="1600" b="1">
                <a:effectLst>
                  <a:outerShdw blurRad="38100" dist="38100" dir="2700000" algn="tl">
                    <a:srgbClr val="C0C0C0"/>
                  </a:outerShdw>
                </a:effectLst>
                <a:latin typeface="Times New Roman" pitchFamily="18" charset="0"/>
              </a:rPr>
              <a:t>Взрослым лучше не вмешиваться в процесс детского общения без крайней надобности – только в случае конфликта, который перерастает в насилие. При возникновении конфликта не стоит сразу вмешиваться, как только вы о нём узнали. Дайте ребёнку возможность получить этот опыт, принять какие-то решения, сделать выводы, возможность самостоятельно разрешить сложную ситуацию.</a:t>
            </a:r>
            <a:endParaRPr lang="ru-RU" sz="1600" b="1">
              <a:solidFill>
                <a:schemeClr val="hlink"/>
              </a:solidFill>
              <a:effectLst>
                <a:outerShdw blurRad="38100" dist="38100" dir="2700000" algn="tl">
                  <a:srgbClr val="C0C0C0"/>
                </a:outerShdw>
              </a:effectLst>
              <a:latin typeface="Times New Roman" pitchFamily="18" charset="0"/>
            </a:endParaRPr>
          </a:p>
          <a:p>
            <a:pPr>
              <a:defRPr/>
            </a:pPr>
            <a:r>
              <a:rPr lang="ru-RU" sz="1600" b="1">
                <a:effectLst>
                  <a:outerShdw blurRad="38100" dist="38100" dir="2700000" algn="tl">
                    <a:srgbClr val="C0C0C0"/>
                  </a:outerShdw>
                </a:effectLst>
                <a:latin typeface="Times New Roman" pitchFamily="18" charset="0"/>
              </a:rPr>
              <a:t>Для организации реальных (партнерских) отношений детей по поводу игры используют следующие приемы:</a:t>
            </a:r>
          </a:p>
          <a:p>
            <a:pPr>
              <a:buFontTx/>
              <a:buChar char="•"/>
              <a:defRPr/>
            </a:pPr>
            <a:r>
              <a:rPr lang="ru-RU" sz="1600" b="1" i="1">
                <a:solidFill>
                  <a:schemeClr val="folHlink"/>
                </a:solidFill>
                <a:effectLst>
                  <a:outerShdw blurRad="38100" dist="38100" dir="2700000" algn="tl">
                    <a:srgbClr val="C0C0C0"/>
                  </a:outerShdw>
                </a:effectLst>
                <a:latin typeface="Times New Roman" pitchFamily="18" charset="0"/>
              </a:rPr>
              <a:t>Совместное обсуждение сюжета, содержания игры, совместное планирование.</a:t>
            </a:r>
          </a:p>
          <a:p>
            <a:pPr>
              <a:buFontTx/>
              <a:buChar char="•"/>
              <a:defRPr/>
            </a:pPr>
            <a:r>
              <a:rPr lang="ru-RU" sz="1600" b="1" i="1">
                <a:solidFill>
                  <a:schemeClr val="folHlink"/>
                </a:solidFill>
                <a:effectLst>
                  <a:outerShdw blurRad="38100" dist="38100" dir="2700000" algn="tl">
                    <a:srgbClr val="C0C0C0"/>
                  </a:outerShdw>
                </a:effectLst>
                <a:latin typeface="Times New Roman" pitchFamily="18" charset="0"/>
              </a:rPr>
              <a:t>Обсуждение начального замысла и распределение ролей.</a:t>
            </a:r>
          </a:p>
          <a:p>
            <a:pPr>
              <a:buFontTx/>
              <a:buChar char="•"/>
              <a:defRPr/>
            </a:pPr>
            <a:r>
              <a:rPr lang="ru-RU" sz="1600" b="1" i="1">
                <a:solidFill>
                  <a:schemeClr val="folHlink"/>
                </a:solidFill>
                <a:effectLst>
                  <a:outerShdw blurRad="38100" dist="38100" dir="2700000" algn="tl">
                    <a:srgbClr val="C0C0C0"/>
                  </a:outerShdw>
                </a:effectLst>
                <a:latin typeface="Times New Roman" pitchFamily="18" charset="0"/>
              </a:rPr>
              <a:t>Знакомство с игровым материалом и распределение игрушек.</a:t>
            </a:r>
          </a:p>
          <a:p>
            <a:pPr>
              <a:buFontTx/>
              <a:buChar char="•"/>
              <a:defRPr/>
            </a:pPr>
            <a:r>
              <a:rPr lang="ru-RU" sz="1600" b="1" i="1">
                <a:solidFill>
                  <a:schemeClr val="folHlink"/>
                </a:solidFill>
                <a:effectLst>
                  <a:outerShdw blurRad="38100" dist="38100" dir="2700000" algn="tl">
                    <a:srgbClr val="C0C0C0"/>
                  </a:outerShdw>
                </a:effectLst>
                <a:latin typeface="Times New Roman" pitchFamily="18" charset="0"/>
              </a:rPr>
              <a:t>Совместная подготовка игровой площадки оформление игрового пространства.</a:t>
            </a:r>
          </a:p>
        </p:txBody>
      </p:sp>
      <p:sp>
        <p:nvSpPr>
          <p:cNvPr id="38915" name="Rectangle 4"/>
          <p:cNvSpPr>
            <a:spLocks noChangeArrowheads="1"/>
          </p:cNvSpPr>
          <p:nvPr/>
        </p:nvSpPr>
        <p:spPr bwMode="auto">
          <a:xfrm>
            <a:off x="900113" y="534988"/>
            <a:ext cx="7848600" cy="396875"/>
          </a:xfrm>
          <a:prstGeom prst="rect">
            <a:avLst/>
          </a:prstGeom>
          <a:noFill/>
          <a:ln w="9525">
            <a:noFill/>
            <a:miter lim="800000"/>
            <a:headEnd/>
            <a:tailEnd/>
          </a:ln>
        </p:spPr>
        <p:txBody>
          <a:bodyPr anchor="ctr">
            <a:spAutoFit/>
          </a:bodyPr>
          <a:lstStyle/>
          <a:p>
            <a:r>
              <a:rPr lang="ru-RU" sz="2000" b="1" i="1">
                <a:latin typeface="Times New Roman" pitchFamily="18" charset="0"/>
              </a:rPr>
              <a:t>Для реализации развития социально-игрового опыта необходимо:</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Рисунок 4" descr="http://schkola2009.ucoz.ru/b2a957a5bb87.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9938" name="Rectangle 6"/>
          <p:cNvSpPr>
            <a:spLocks noChangeArrowheads="1"/>
          </p:cNvSpPr>
          <p:nvPr/>
        </p:nvSpPr>
        <p:spPr bwMode="auto">
          <a:xfrm>
            <a:off x="1403350" y="1196975"/>
            <a:ext cx="6192838" cy="4594225"/>
          </a:xfrm>
          <a:prstGeom prst="rect">
            <a:avLst/>
          </a:prstGeom>
          <a:noFill/>
          <a:ln w="9525">
            <a:noFill/>
            <a:miter lim="800000"/>
            <a:headEnd/>
            <a:tailEnd/>
          </a:ln>
        </p:spPr>
        <p:txBody>
          <a:bodyPr>
            <a:spAutoFit/>
          </a:bodyPr>
          <a:lstStyle/>
          <a:p>
            <a:pPr algn="ctr"/>
            <a:r>
              <a:rPr lang="ru-RU" sz="1400" b="1">
                <a:solidFill>
                  <a:schemeClr val="hlink"/>
                </a:solidFill>
                <a:latin typeface="Times New Roman" pitchFamily="18" charset="0"/>
              </a:rPr>
              <a:t>Ребёнок живет в игре. </a:t>
            </a:r>
          </a:p>
          <a:p>
            <a:pPr algn="ctr"/>
            <a:r>
              <a:rPr lang="ru-RU" sz="1400" b="1">
                <a:solidFill>
                  <a:schemeClr val="hlink"/>
                </a:solidFill>
                <a:latin typeface="Times New Roman" pitchFamily="18" charset="0"/>
              </a:rPr>
              <a:t>И задача педагогов   - стать направляющим  и связующим звеном  в  цепи   ребёнок – игра , тактично поддерживая руководство,   обогащать  игровой опыт детей.</a:t>
            </a:r>
            <a:endParaRPr lang="ru-RU" sz="1400" b="1" i="1">
              <a:solidFill>
                <a:schemeClr val="hlink"/>
              </a:solidFill>
              <a:latin typeface="Times New Roman" pitchFamily="18" charset="0"/>
            </a:endParaRPr>
          </a:p>
          <a:p>
            <a:pPr algn="ctr"/>
            <a:r>
              <a:rPr lang="ru-RU" sz="2400" b="1" i="1">
                <a:solidFill>
                  <a:schemeClr val="folHlink"/>
                </a:solidFill>
                <a:latin typeface="Times New Roman" pitchFamily="18" charset="0"/>
              </a:rPr>
              <a:t>Игра – помощник нам, бесспорно,</a:t>
            </a:r>
            <a:br>
              <a:rPr lang="ru-RU" sz="2400" b="1" i="1">
                <a:solidFill>
                  <a:schemeClr val="folHlink"/>
                </a:solidFill>
                <a:latin typeface="Times New Roman" pitchFamily="18" charset="0"/>
              </a:rPr>
            </a:br>
            <a:r>
              <a:rPr lang="ru-RU" sz="2400" b="1" i="1">
                <a:solidFill>
                  <a:schemeClr val="folHlink"/>
                </a:solidFill>
                <a:latin typeface="Times New Roman" pitchFamily="18" charset="0"/>
              </a:rPr>
              <a:t>Игре все возрасты покорны.</a:t>
            </a:r>
            <a:br>
              <a:rPr lang="ru-RU" sz="2400" b="1" i="1">
                <a:solidFill>
                  <a:schemeClr val="folHlink"/>
                </a:solidFill>
                <a:latin typeface="Times New Roman" pitchFamily="18" charset="0"/>
              </a:rPr>
            </a:br>
            <a:r>
              <a:rPr lang="ru-RU" sz="2400" b="1" i="1">
                <a:solidFill>
                  <a:schemeClr val="folHlink"/>
                </a:solidFill>
                <a:latin typeface="Times New Roman" pitchFamily="18" charset="0"/>
              </a:rPr>
              <a:t>Взаимодействие в игре</a:t>
            </a:r>
            <a:br>
              <a:rPr lang="ru-RU" sz="2400" b="1" i="1">
                <a:solidFill>
                  <a:schemeClr val="folHlink"/>
                </a:solidFill>
                <a:latin typeface="Times New Roman" pitchFamily="18" charset="0"/>
              </a:rPr>
            </a:br>
            <a:r>
              <a:rPr lang="ru-RU" sz="2400" b="1" i="1">
                <a:solidFill>
                  <a:schemeClr val="folHlink"/>
                </a:solidFill>
                <a:latin typeface="Times New Roman" pitchFamily="18" charset="0"/>
              </a:rPr>
              <a:t>Поможет понимать друг друга,</a:t>
            </a:r>
            <a:br>
              <a:rPr lang="ru-RU" sz="2400" b="1" i="1">
                <a:solidFill>
                  <a:schemeClr val="folHlink"/>
                </a:solidFill>
                <a:latin typeface="Times New Roman" pitchFamily="18" charset="0"/>
              </a:rPr>
            </a:br>
            <a:r>
              <a:rPr lang="ru-RU" sz="2400" b="1" i="1">
                <a:solidFill>
                  <a:schemeClr val="folHlink"/>
                </a:solidFill>
                <a:latin typeface="Times New Roman" pitchFamily="18" charset="0"/>
              </a:rPr>
              <a:t>Нам стать внимательней, добрей,</a:t>
            </a:r>
            <a:br>
              <a:rPr lang="ru-RU" sz="2400" b="1" i="1">
                <a:solidFill>
                  <a:schemeClr val="folHlink"/>
                </a:solidFill>
                <a:latin typeface="Times New Roman" pitchFamily="18" charset="0"/>
              </a:rPr>
            </a:br>
            <a:r>
              <a:rPr lang="ru-RU" sz="2400" b="1" i="1">
                <a:solidFill>
                  <a:schemeClr val="folHlink"/>
                </a:solidFill>
                <a:latin typeface="Times New Roman" pitchFamily="18" charset="0"/>
              </a:rPr>
              <a:t>И разрешить вопрос досуга.</a:t>
            </a:r>
            <a:br>
              <a:rPr lang="ru-RU" sz="2400" b="1" i="1">
                <a:solidFill>
                  <a:schemeClr val="folHlink"/>
                </a:solidFill>
                <a:latin typeface="Times New Roman" pitchFamily="18" charset="0"/>
              </a:rPr>
            </a:br>
            <a:r>
              <a:rPr lang="ru-RU" sz="2400" b="1" i="1">
                <a:solidFill>
                  <a:schemeClr val="folHlink"/>
                </a:solidFill>
                <a:latin typeface="Times New Roman" pitchFamily="18" charset="0"/>
              </a:rPr>
              <a:t>Играйте с нами! </a:t>
            </a:r>
          </a:p>
          <a:p>
            <a:pPr algn="ctr"/>
            <a:r>
              <a:rPr lang="ru-RU" sz="2400" b="1" i="1">
                <a:solidFill>
                  <a:schemeClr val="folHlink"/>
                </a:solidFill>
                <a:latin typeface="Times New Roman" pitchFamily="18" charset="0"/>
              </a:rPr>
              <a:t>Придумывайте сами! </a:t>
            </a:r>
            <a:br>
              <a:rPr lang="ru-RU" sz="2400" b="1" i="1">
                <a:solidFill>
                  <a:schemeClr val="folHlink"/>
                </a:solidFill>
                <a:latin typeface="Times New Roman" pitchFamily="18" charset="0"/>
              </a:rPr>
            </a:br>
            <a:r>
              <a:rPr lang="ru-RU" sz="2400" b="1" i="1">
                <a:solidFill>
                  <a:schemeClr val="folHlink"/>
                </a:solidFill>
                <a:latin typeface="Times New Roman" pitchFamily="18" charset="0"/>
              </a:rPr>
              <a:t>Играйте с друзьями! </a:t>
            </a:r>
          </a:p>
          <a:p>
            <a:pPr algn="ctr"/>
            <a:r>
              <a:rPr lang="ru-RU" sz="2400" b="1" i="1">
                <a:solidFill>
                  <a:schemeClr val="folHlink"/>
                </a:solidFill>
                <a:latin typeface="Times New Roman" pitchFamily="18" charset="0"/>
              </a:rPr>
              <a:t>Удача за вами!</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Рисунок 4" descr="http://schkola2009.ucoz.ru/b2a957a5bb87.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0962" name="Rectangle 5"/>
          <p:cNvSpPr>
            <a:spLocks noChangeArrowheads="1"/>
          </p:cNvSpPr>
          <p:nvPr/>
        </p:nvSpPr>
        <p:spPr bwMode="auto">
          <a:xfrm>
            <a:off x="1258888" y="2559050"/>
            <a:ext cx="6553200" cy="2563813"/>
          </a:xfrm>
          <a:prstGeom prst="rect">
            <a:avLst/>
          </a:prstGeom>
          <a:noFill/>
          <a:ln w="9525">
            <a:noFill/>
            <a:miter lim="800000"/>
            <a:headEnd/>
            <a:tailEnd/>
          </a:ln>
        </p:spPr>
        <p:txBody>
          <a:bodyPr>
            <a:spAutoFit/>
          </a:bodyPr>
          <a:lstStyle/>
          <a:p>
            <a:pPr algn="ctr"/>
            <a:r>
              <a:rPr lang="ru-RU" b="1">
                <a:solidFill>
                  <a:schemeClr val="hlink"/>
                </a:solidFill>
                <a:latin typeface="Times New Roman" pitchFamily="18" charset="0"/>
              </a:rPr>
              <a:t>Консультация к педсовету </a:t>
            </a:r>
          </a:p>
          <a:p>
            <a:pPr algn="ctr"/>
            <a:r>
              <a:rPr lang="ru-RU" b="1">
                <a:solidFill>
                  <a:schemeClr val="hlink"/>
                </a:solidFill>
                <a:latin typeface="Times New Roman" pitchFamily="18" charset="0"/>
              </a:rPr>
              <a:t>« Игровая деятельность с дошкольниками </a:t>
            </a:r>
          </a:p>
          <a:p>
            <a:pPr algn="ctr"/>
            <a:r>
              <a:rPr lang="ru-RU" b="1">
                <a:solidFill>
                  <a:schemeClr val="hlink"/>
                </a:solidFill>
                <a:latin typeface="Times New Roman" pitchFamily="18" charset="0"/>
              </a:rPr>
              <a:t>в условиях реализации ФГОС ДО»</a:t>
            </a:r>
          </a:p>
          <a:p>
            <a:pPr algn="ctr"/>
            <a:endParaRPr lang="ru-RU" b="1">
              <a:solidFill>
                <a:schemeClr val="hlink"/>
              </a:solidFill>
              <a:latin typeface="Times New Roman" pitchFamily="18" charset="0"/>
            </a:endParaRPr>
          </a:p>
          <a:p>
            <a:r>
              <a:rPr lang="ru-RU" b="1">
                <a:solidFill>
                  <a:schemeClr val="hlink"/>
                </a:solidFill>
                <a:latin typeface="Times New Roman" pitchFamily="18" charset="0"/>
              </a:rPr>
              <a:t>Автор-составитель  </a:t>
            </a:r>
          </a:p>
          <a:p>
            <a:r>
              <a:rPr lang="ru-RU" b="1">
                <a:solidFill>
                  <a:schemeClr val="hlink"/>
                </a:solidFill>
                <a:latin typeface="Times New Roman" pitchFamily="18" charset="0"/>
              </a:rPr>
              <a:t>Богачева Р.Р.- зам. зав. по УВР </a:t>
            </a:r>
          </a:p>
          <a:p>
            <a:r>
              <a:rPr lang="ru-RU" b="1">
                <a:solidFill>
                  <a:schemeClr val="hlink"/>
                </a:solidFill>
                <a:latin typeface="Times New Roman" pitchFamily="18" charset="0"/>
              </a:rPr>
              <a:t>МДОУ «Новомичуринский детский сад №1»</a:t>
            </a:r>
          </a:p>
          <a:p>
            <a:endParaRPr lang="ru-RU" b="1">
              <a:solidFill>
                <a:schemeClr val="hlink"/>
              </a:solidFill>
              <a:latin typeface="Times New Roman" pitchFamily="18" charset="0"/>
            </a:endParaRPr>
          </a:p>
          <a:p>
            <a:r>
              <a:rPr lang="ru-RU" b="1">
                <a:solidFill>
                  <a:schemeClr val="hlink"/>
                </a:solidFill>
                <a:latin typeface="Times New Roman" pitchFamily="18" charset="0"/>
              </a:rPr>
              <a:t>2016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Рисунок 2" descr="http://schkola2009.ucoz.ru/b2a957a5bb87.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5362" name="Заголовок 1"/>
          <p:cNvSpPr>
            <a:spLocks noGrp="1"/>
          </p:cNvSpPr>
          <p:nvPr>
            <p:ph type="title"/>
          </p:nvPr>
        </p:nvSpPr>
        <p:spPr>
          <a:xfrm>
            <a:off x="457200" y="274638"/>
            <a:ext cx="8229600" cy="796925"/>
          </a:xfrm>
        </p:spPr>
        <p:txBody>
          <a:bodyPr/>
          <a:lstStyle/>
          <a:p>
            <a:pPr eaLnBrk="1" hangingPunct="1"/>
            <a:r>
              <a:rPr lang="ru-RU" sz="4000" b="1" i="1" smtClean="0">
                <a:latin typeface="Times New Roman" pitchFamily="18" charset="0"/>
              </a:rPr>
              <a:t>Образовательная область «Социализация»</a:t>
            </a:r>
          </a:p>
        </p:txBody>
      </p:sp>
      <p:sp>
        <p:nvSpPr>
          <p:cNvPr id="15363" name="Прямоугольник 3"/>
          <p:cNvSpPr>
            <a:spLocks noChangeArrowheads="1"/>
          </p:cNvSpPr>
          <p:nvPr/>
        </p:nvSpPr>
        <p:spPr bwMode="auto">
          <a:xfrm>
            <a:off x="1143000" y="1571625"/>
            <a:ext cx="6786563" cy="3387725"/>
          </a:xfrm>
          <a:prstGeom prst="rect">
            <a:avLst/>
          </a:prstGeom>
          <a:noFill/>
          <a:ln w="9525">
            <a:noFill/>
            <a:miter lim="800000"/>
            <a:headEnd/>
            <a:tailEnd/>
          </a:ln>
        </p:spPr>
        <p:txBody>
          <a:bodyPr>
            <a:spAutoFit/>
          </a:bodyPr>
          <a:lstStyle/>
          <a:p>
            <a:r>
              <a:rPr lang="ru-RU" b="1">
                <a:solidFill>
                  <a:schemeClr val="hlink"/>
                </a:solidFill>
                <a:latin typeface="Times New Roman" pitchFamily="18" charset="0"/>
              </a:rPr>
              <a:t>Содержание образовательной области „Социализация" направлено на достижение целей освоения первоначальных представлений социального характера и включения детей в систему социальных отношений через решение следующих задач:</a:t>
            </a:r>
          </a:p>
          <a:p>
            <a:r>
              <a:rPr lang="ru-RU">
                <a:latin typeface="Times New Roman" pitchFamily="18" charset="0"/>
              </a:rPr>
              <a:t>• </a:t>
            </a:r>
            <a:r>
              <a:rPr lang="ru-RU" b="1" i="1">
                <a:latin typeface="Times New Roman" pitchFamily="18" charset="0"/>
              </a:rPr>
              <a:t>развитие игровой деятельности детей;</a:t>
            </a:r>
          </a:p>
          <a:p>
            <a:r>
              <a:rPr lang="ru-RU" b="1" i="1">
                <a:latin typeface="Times New Roman" pitchFamily="18" charset="0"/>
              </a:rPr>
              <a:t>• приобщение к элементарным общепринятым нормам и правилам  взаимоотношения со сверстниками и взрослыми (в том числе моральным);</a:t>
            </a:r>
          </a:p>
          <a:p>
            <a:r>
              <a:rPr lang="ru-RU" b="1" i="1">
                <a:latin typeface="Times New Roman" pitchFamily="18" charset="0"/>
              </a:rPr>
              <a:t>• формирование гендерной, семейной, гражданской принадлежности,  патриотических чувств, чувства принадлежности к мировому сообществу.</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Рисунок 2" descr="http://schkola2009.ucoz.ru/b2a957a5bb87.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6386" name="Rectangle 5"/>
          <p:cNvSpPr>
            <a:spLocks noChangeArrowheads="1"/>
          </p:cNvSpPr>
          <p:nvPr/>
        </p:nvSpPr>
        <p:spPr bwMode="auto">
          <a:xfrm>
            <a:off x="1116013" y="1323975"/>
            <a:ext cx="6840537" cy="4211638"/>
          </a:xfrm>
          <a:prstGeom prst="rect">
            <a:avLst/>
          </a:prstGeom>
          <a:noFill/>
          <a:ln w="9525">
            <a:noFill/>
            <a:miter lim="800000"/>
            <a:headEnd/>
            <a:tailEnd/>
          </a:ln>
        </p:spPr>
        <p:txBody>
          <a:bodyPr anchor="ctr">
            <a:spAutoFit/>
          </a:bodyPr>
          <a:lstStyle/>
          <a:p>
            <a:r>
              <a:rPr lang="ru-RU" b="1" i="1">
                <a:latin typeface="Times New Roman" pitchFamily="18" charset="0"/>
              </a:rPr>
              <a:t>По ФГОС ДО ребёнок является субъектом деятельности, в том числе образовательной и игровой,  что подразумевает  </a:t>
            </a:r>
            <a:r>
              <a:rPr lang="ru-RU" b="1" i="1">
                <a:solidFill>
                  <a:schemeClr val="folHlink"/>
                </a:solidFill>
                <a:latin typeface="Times New Roman" pitchFamily="18" charset="0"/>
              </a:rPr>
              <a:t>субъект - субъектные отношения</a:t>
            </a:r>
            <a:r>
              <a:rPr lang="ru-RU" b="1" i="1">
                <a:latin typeface="Times New Roman" pitchFamily="18" charset="0"/>
              </a:rPr>
              <a:t>,   то есть </a:t>
            </a:r>
            <a:r>
              <a:rPr lang="ru-RU" b="1" i="1">
                <a:solidFill>
                  <a:schemeClr val="folHlink"/>
                </a:solidFill>
                <a:latin typeface="Times New Roman" pitchFamily="18" charset="0"/>
              </a:rPr>
              <a:t>равные партнёрские.</a:t>
            </a:r>
          </a:p>
          <a:p>
            <a:endParaRPr lang="ru-RU" b="1" i="1">
              <a:solidFill>
                <a:schemeClr val="folHlink"/>
              </a:solidFill>
              <a:latin typeface="Times New Roman" pitchFamily="18" charset="0"/>
            </a:endParaRPr>
          </a:p>
          <a:p>
            <a:pPr algn="ctr"/>
            <a:r>
              <a:rPr lang="ru-RU" b="1">
                <a:latin typeface="Times New Roman" pitchFamily="18" charset="0"/>
              </a:rPr>
              <a:t> </a:t>
            </a:r>
            <a:r>
              <a:rPr lang="ru-RU" b="1">
                <a:solidFill>
                  <a:schemeClr val="hlink"/>
                </a:solidFill>
                <a:latin typeface="Times New Roman" pitchFamily="18" charset="0"/>
              </a:rPr>
              <a:t>Принципы формирования игры </a:t>
            </a:r>
          </a:p>
          <a:p>
            <a:pPr algn="ctr"/>
            <a:r>
              <a:rPr lang="ru-RU" b="1">
                <a:solidFill>
                  <a:schemeClr val="hlink"/>
                </a:solidFill>
                <a:latin typeface="Times New Roman" pitchFamily="18" charset="0"/>
              </a:rPr>
              <a:t>с ориентиром на ФГОС ДО:</a:t>
            </a:r>
          </a:p>
          <a:p>
            <a:r>
              <a:rPr lang="ru-RU" b="1">
                <a:latin typeface="Times New Roman" pitchFamily="18" charset="0"/>
              </a:rPr>
              <a:t>1. Формирование игры происходит в совместной игре, где взрослый – равный партнер.</a:t>
            </a:r>
          </a:p>
          <a:p>
            <a:r>
              <a:rPr lang="ru-RU" b="1">
                <a:latin typeface="Times New Roman" pitchFamily="18" charset="0"/>
              </a:rPr>
              <a:t>2. </a:t>
            </a:r>
            <a:r>
              <a:rPr lang="ru-RU" b="1">
                <a:solidFill>
                  <a:schemeClr val="folHlink"/>
                </a:solidFill>
                <a:latin typeface="Times New Roman" pitchFamily="18" charset="0"/>
              </a:rPr>
              <a:t>Когда игра организована особым образом, так, что ребенку преподносится игровой способ.</a:t>
            </a:r>
          </a:p>
          <a:p>
            <a:r>
              <a:rPr lang="ru-RU" b="1">
                <a:latin typeface="Times New Roman" pitchFamily="18" charset="0"/>
              </a:rPr>
              <a:t>3. Формирование игры включает не только формирова-ние у детей игровых способов, но  и способ игрового действия.</a:t>
            </a:r>
          </a:p>
          <a:p>
            <a:r>
              <a:rPr lang="ru-RU" b="1">
                <a:latin typeface="Times New Roman" pitchFamily="18" charset="0"/>
              </a:rPr>
              <a:t>4. </a:t>
            </a:r>
            <a:r>
              <a:rPr lang="ru-RU" b="1">
                <a:solidFill>
                  <a:schemeClr val="folHlink"/>
                </a:solidFill>
                <a:latin typeface="Times New Roman" pitchFamily="18" charset="0"/>
              </a:rPr>
              <a:t>Формирование игры  носит двухчастный характер:</a:t>
            </a:r>
          </a:p>
          <a:p>
            <a:pPr>
              <a:buFontTx/>
              <a:buChar char="•"/>
            </a:pPr>
            <a:r>
              <a:rPr lang="ru-RU" b="1">
                <a:solidFill>
                  <a:schemeClr val="folHlink"/>
                </a:solidFill>
                <a:latin typeface="Times New Roman" pitchFamily="18" charset="0"/>
              </a:rPr>
              <a:t>    совместная игра;  </a:t>
            </a:r>
          </a:p>
          <a:p>
            <a:pPr>
              <a:buFontTx/>
              <a:buChar char="•"/>
            </a:pPr>
            <a:r>
              <a:rPr lang="ru-RU" b="1">
                <a:solidFill>
                  <a:schemeClr val="folHlink"/>
                </a:solidFill>
                <a:latin typeface="Times New Roman" pitchFamily="18" charset="0"/>
              </a:rPr>
              <a:t>    самостоятельная игра детей.</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Рисунок 2" descr="http://schkola2009.ucoz.ru/b2a957a5bb87.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8677" name="Rectangle 5"/>
          <p:cNvSpPr>
            <a:spLocks noChangeArrowheads="1"/>
          </p:cNvSpPr>
          <p:nvPr/>
        </p:nvSpPr>
        <p:spPr bwMode="auto">
          <a:xfrm>
            <a:off x="1187450" y="188913"/>
            <a:ext cx="6840538" cy="579437"/>
          </a:xfrm>
          <a:prstGeom prst="rect">
            <a:avLst/>
          </a:prstGeom>
          <a:noFill/>
          <a:ln w="9525">
            <a:noFill/>
            <a:miter lim="800000"/>
            <a:headEnd/>
            <a:tailEnd/>
          </a:ln>
          <a:effectLst/>
        </p:spPr>
        <p:txBody>
          <a:bodyPr>
            <a:spAutoFit/>
          </a:bodyPr>
          <a:lstStyle/>
          <a:p>
            <a:pPr algn="ctr">
              <a:defRPr/>
            </a:pPr>
            <a:r>
              <a:rPr lang="ru-RU" sz="3200" b="1" i="1">
                <a:solidFill>
                  <a:schemeClr val="folHlink"/>
                </a:solidFill>
                <a:effectLst>
                  <a:outerShdw blurRad="38100" dist="38100" dir="2700000" algn="tl">
                    <a:srgbClr val="C0C0C0"/>
                  </a:outerShdw>
                </a:effectLst>
                <a:latin typeface="Times New Roman" pitchFamily="18" charset="0"/>
              </a:rPr>
              <a:t>Основные понятия</a:t>
            </a:r>
          </a:p>
        </p:txBody>
      </p:sp>
      <p:sp>
        <p:nvSpPr>
          <p:cNvPr id="17411" name="Rectangle 6"/>
          <p:cNvSpPr>
            <a:spLocks noChangeArrowheads="1"/>
          </p:cNvSpPr>
          <p:nvPr/>
        </p:nvSpPr>
        <p:spPr bwMode="auto">
          <a:xfrm>
            <a:off x="1763713" y="1628775"/>
            <a:ext cx="5976937" cy="3378200"/>
          </a:xfrm>
          <a:prstGeom prst="rect">
            <a:avLst/>
          </a:prstGeom>
          <a:noFill/>
          <a:ln w="9525">
            <a:noFill/>
            <a:miter lim="800000"/>
            <a:headEnd/>
            <a:tailEnd/>
          </a:ln>
        </p:spPr>
        <p:txBody>
          <a:bodyPr>
            <a:spAutoFit/>
          </a:bodyPr>
          <a:lstStyle/>
          <a:p>
            <a:r>
              <a:rPr lang="ru-RU" altLang="ru-RU" sz="2400" b="1" i="1">
                <a:solidFill>
                  <a:schemeClr val="hlink"/>
                </a:solidFill>
                <a:latin typeface="Times New Roman" pitchFamily="18" charset="0"/>
              </a:rPr>
              <a:t>Игра – ведущий вид деятельности.</a:t>
            </a:r>
          </a:p>
          <a:p>
            <a:r>
              <a:rPr lang="ru-RU" altLang="ru-RU" sz="2400" b="1" i="1">
                <a:solidFill>
                  <a:schemeClr val="hlink"/>
                </a:solidFill>
                <a:latin typeface="Times New Roman" pitchFamily="18" charset="0"/>
              </a:rPr>
              <a:t>Игра – академия детской жизни.</a:t>
            </a:r>
          </a:p>
          <a:p>
            <a:r>
              <a:rPr lang="ru-RU" altLang="ru-RU" sz="2400" b="1" i="1">
                <a:solidFill>
                  <a:schemeClr val="hlink"/>
                </a:solidFill>
                <a:latin typeface="Times New Roman" pitchFamily="18" charset="0"/>
              </a:rPr>
              <a:t>Игра – развлечение.</a:t>
            </a:r>
          </a:p>
          <a:p>
            <a:r>
              <a:rPr lang="ru-RU" altLang="ru-RU" sz="2400" b="1" i="1">
                <a:solidFill>
                  <a:schemeClr val="hlink"/>
                </a:solidFill>
                <a:latin typeface="Times New Roman" pitchFamily="18" charset="0"/>
              </a:rPr>
              <a:t>Игра – своеобразный способ отражения детьми окружающего мира.</a:t>
            </a:r>
          </a:p>
          <a:p>
            <a:r>
              <a:rPr lang="ru-RU" altLang="ru-RU" sz="2400" b="1" i="1">
                <a:solidFill>
                  <a:schemeClr val="hlink"/>
                </a:solidFill>
                <a:latin typeface="Times New Roman" pitchFamily="18" charset="0"/>
              </a:rPr>
              <a:t>Игра – форма организации детской жизнедеятельности.</a:t>
            </a:r>
          </a:p>
          <a:p>
            <a:r>
              <a:rPr lang="ru-RU" altLang="ru-RU" sz="2400" b="1" i="1">
                <a:solidFill>
                  <a:schemeClr val="hlink"/>
                </a:solidFill>
                <a:latin typeface="Times New Roman" pitchFamily="18" charset="0"/>
              </a:rPr>
              <a:t>Игра – социально-педагогический феномен культуры.</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Рисунок 2" descr="http://schkola2009.ucoz.ru/b2a957a5bb87.png"/>
          <p:cNvPicPr>
            <a:picLocks noChangeAspect="1" noChangeArrowheads="1"/>
          </p:cNvPicPr>
          <p:nvPr/>
        </p:nvPicPr>
        <p:blipFill>
          <a:blip r:embed="rId2"/>
          <a:srcRect/>
          <a:stretch>
            <a:fillRect/>
          </a:stretch>
        </p:blipFill>
        <p:spPr bwMode="auto">
          <a:xfrm>
            <a:off x="0" y="-100013"/>
            <a:ext cx="9144000" cy="6858001"/>
          </a:xfrm>
          <a:prstGeom prst="rect">
            <a:avLst/>
          </a:prstGeom>
          <a:noFill/>
          <a:ln w="9525">
            <a:noFill/>
            <a:miter lim="800000"/>
            <a:headEnd/>
            <a:tailEnd/>
          </a:ln>
        </p:spPr>
      </p:pic>
      <p:sp>
        <p:nvSpPr>
          <p:cNvPr id="29701" name="Rectangle 5"/>
          <p:cNvSpPr>
            <a:spLocks noChangeArrowheads="1"/>
          </p:cNvSpPr>
          <p:nvPr/>
        </p:nvSpPr>
        <p:spPr bwMode="auto">
          <a:xfrm>
            <a:off x="1042988" y="115888"/>
            <a:ext cx="7345362" cy="731837"/>
          </a:xfrm>
          <a:prstGeom prst="rect">
            <a:avLst/>
          </a:prstGeom>
          <a:noFill/>
          <a:ln w="9525">
            <a:noFill/>
            <a:miter lim="800000"/>
            <a:headEnd/>
            <a:tailEnd/>
          </a:ln>
          <a:effectLst/>
        </p:spPr>
        <p:txBody>
          <a:bodyPr>
            <a:spAutoFit/>
          </a:bodyPr>
          <a:lstStyle/>
          <a:p>
            <a:pPr algn="ctr">
              <a:defRPr/>
            </a:pPr>
            <a:r>
              <a:rPr lang="ru-RU" sz="2400" b="1" i="1">
                <a:solidFill>
                  <a:schemeClr val="hlink"/>
                </a:solidFill>
                <a:effectLst>
                  <a:outerShdw blurRad="38100" dist="38100" dir="2700000" algn="tl">
                    <a:srgbClr val="C0C0C0"/>
                  </a:outerShdw>
                </a:effectLst>
              </a:rPr>
              <a:t>Функции игры в образовательном процессе </a:t>
            </a:r>
            <a:r>
              <a:rPr lang="ru-RU"/>
              <a:t>(по мнению Марковой Т.Ю):</a:t>
            </a:r>
          </a:p>
        </p:txBody>
      </p:sp>
      <p:sp>
        <p:nvSpPr>
          <p:cNvPr id="18435" name="Rectangle 4"/>
          <p:cNvSpPr>
            <a:spLocks noChangeArrowheads="1"/>
          </p:cNvSpPr>
          <p:nvPr/>
        </p:nvSpPr>
        <p:spPr bwMode="auto">
          <a:xfrm>
            <a:off x="1187450" y="1104900"/>
            <a:ext cx="6913563" cy="4984750"/>
          </a:xfrm>
          <a:prstGeom prst="rect">
            <a:avLst/>
          </a:prstGeom>
          <a:noFill/>
          <a:ln w="9525">
            <a:noFill/>
            <a:miter lim="800000"/>
            <a:headEnd/>
            <a:tailEnd/>
          </a:ln>
        </p:spPr>
        <p:txBody>
          <a:bodyPr anchor="ctr">
            <a:spAutoFit/>
          </a:bodyPr>
          <a:lstStyle/>
          <a:p>
            <a:r>
              <a:rPr lang="ru-RU" sz="1400" b="1" i="1">
                <a:solidFill>
                  <a:schemeClr val="folHlink"/>
                </a:solidFill>
                <a:latin typeface="Times New Roman" pitchFamily="18" charset="0"/>
              </a:rPr>
              <a:t>Обучающая функция</a:t>
            </a:r>
            <a:r>
              <a:rPr lang="ru-RU" sz="1400" b="1">
                <a:latin typeface="Times New Roman" pitchFamily="18" charset="0"/>
              </a:rPr>
              <a:t> позволяет решить конкретные задачи  воспитания и обучения, которые направлены на усвоение определенного программного материала и правил, которым должны следовать играющие. Важны обучающие игры также для нравственного — эстетического воспитания детей.</a:t>
            </a:r>
          </a:p>
          <a:p>
            <a:r>
              <a:rPr lang="ru-RU" sz="1400" b="1" i="1">
                <a:solidFill>
                  <a:schemeClr val="folHlink"/>
                </a:solidFill>
                <a:latin typeface="Times New Roman" pitchFamily="18" charset="0"/>
              </a:rPr>
              <a:t>Развлекательная фун</a:t>
            </a:r>
            <a:r>
              <a:rPr lang="ru-RU" sz="1400" b="1">
                <a:solidFill>
                  <a:schemeClr val="folHlink"/>
                </a:solidFill>
                <a:latin typeface="Times New Roman" pitchFamily="18" charset="0"/>
              </a:rPr>
              <a:t>кция</a:t>
            </a:r>
            <a:r>
              <a:rPr lang="ru-RU" sz="1400" b="1">
                <a:latin typeface="Times New Roman" pitchFamily="18" charset="0"/>
              </a:rPr>
              <a:t> способствует повышению  эмоционально-положительного тонуса, развитию двигательной активности, питает ум ребенка неожиданными и яркими впечатлениями, создает благоприятную почву для установления эмоционального контакта между взрослым и ребенком.</a:t>
            </a:r>
          </a:p>
          <a:p>
            <a:r>
              <a:rPr lang="ru-RU" sz="1400" b="1" i="1">
                <a:solidFill>
                  <a:schemeClr val="folHlink"/>
                </a:solidFill>
                <a:latin typeface="Times New Roman" pitchFamily="18" charset="0"/>
              </a:rPr>
              <a:t>Коммуникативная функ</a:t>
            </a:r>
            <a:r>
              <a:rPr lang="ru-RU" sz="1400" b="1">
                <a:solidFill>
                  <a:schemeClr val="folHlink"/>
                </a:solidFill>
                <a:latin typeface="Times New Roman" pitchFamily="18" charset="0"/>
              </a:rPr>
              <a:t>ция</a:t>
            </a:r>
            <a:r>
              <a:rPr lang="ru-RU" sz="1400" b="1">
                <a:latin typeface="Times New Roman" pitchFamily="18" charset="0"/>
              </a:rPr>
              <a:t> состоит в развитии потребности  обмениваться со сверстниками знаниями, умениями в процессе игр, общаться с ними и устанавливать на этой основе дружеские взаимоотношения, проявлять речевую активность.</a:t>
            </a:r>
          </a:p>
          <a:p>
            <a:r>
              <a:rPr lang="ru-RU" sz="1400" b="1" i="1">
                <a:solidFill>
                  <a:schemeClr val="folHlink"/>
                </a:solidFill>
                <a:latin typeface="Times New Roman" pitchFamily="18" charset="0"/>
              </a:rPr>
              <a:t>Воспитательная функция</a:t>
            </a:r>
            <a:r>
              <a:rPr lang="ru-RU" sz="1400" b="1">
                <a:latin typeface="Times New Roman" pitchFamily="18" charset="0"/>
              </a:rPr>
              <a:t> помогает выявить индивидуальные особенности детей, позволяет устранить нежелательные проявления в характере своих воспитанников.</a:t>
            </a:r>
          </a:p>
          <a:p>
            <a:r>
              <a:rPr lang="ru-RU" sz="1400" b="1" i="1">
                <a:solidFill>
                  <a:schemeClr val="folHlink"/>
                </a:solidFill>
                <a:latin typeface="Times New Roman" pitchFamily="18" charset="0"/>
              </a:rPr>
              <a:t>Развивающая функция</a:t>
            </a:r>
            <a:r>
              <a:rPr lang="ru-RU" sz="1400" b="1">
                <a:latin typeface="Times New Roman" pitchFamily="18" charset="0"/>
              </a:rPr>
              <a:t> заключается в развитии ребенка, коррекции того, что в нем заложено и проявлено.</a:t>
            </a:r>
          </a:p>
          <a:p>
            <a:r>
              <a:rPr lang="ru-RU" sz="1400" b="1" i="1">
                <a:solidFill>
                  <a:schemeClr val="folHlink"/>
                </a:solidFill>
                <a:latin typeface="Times New Roman" pitchFamily="18" charset="0"/>
              </a:rPr>
              <a:t>Релаксационная функция</a:t>
            </a:r>
            <a:r>
              <a:rPr lang="ru-RU" sz="1400" b="1">
                <a:latin typeface="Times New Roman" pitchFamily="18" charset="0"/>
              </a:rPr>
              <a:t> заключается в восстановлении физических и духовных сил ребенка.</a:t>
            </a:r>
          </a:p>
          <a:p>
            <a:r>
              <a:rPr lang="ru-RU" sz="1400" b="1" i="1">
                <a:solidFill>
                  <a:schemeClr val="folHlink"/>
                </a:solidFill>
                <a:latin typeface="Times New Roman" pitchFamily="18" charset="0"/>
              </a:rPr>
              <a:t>Психологическая функция</a:t>
            </a:r>
            <a:r>
              <a:rPr lang="ru-RU" sz="1400" b="1">
                <a:latin typeface="Times New Roman" pitchFamily="18" charset="0"/>
              </a:rPr>
              <a:t> состоит в развитии творческих способностей детей.</a:t>
            </a:r>
          </a:p>
          <a:p>
            <a:r>
              <a:rPr lang="ru-RU" sz="1400" b="1" i="1">
                <a:solidFill>
                  <a:schemeClr val="hlink"/>
                </a:solidFill>
                <a:latin typeface="Times New Roman" pitchFamily="18" charset="0"/>
              </a:rPr>
              <a:t>Имея такое разнообразие функций, игра заслуживает того, чтобы ее включали в учебный и внеучебный процессы, ибо она хранит и передает по наследству огромную гамму духовных, эмоциональных ценностей человеческих проявлений.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Рисунок 2" descr="http://schkola2009.ucoz.ru/b2a957a5bb87.png"/>
          <p:cNvPicPr>
            <a:picLocks noChangeAspect="1" noChangeArrowheads="1"/>
          </p:cNvPicPr>
          <p:nvPr>
            <p:ph type="body" idx="1"/>
          </p:nvPr>
        </p:nvPicPr>
        <p:blipFill>
          <a:blip r:embed="rId2"/>
          <a:srcRect/>
          <a:stretch>
            <a:fillRect/>
          </a:stretch>
        </p:blipFill>
        <p:spPr>
          <a:xfrm>
            <a:off x="0" y="0"/>
            <a:ext cx="9144000" cy="6858000"/>
          </a:xfrm>
        </p:spPr>
      </p:pic>
      <p:sp>
        <p:nvSpPr>
          <p:cNvPr id="19458" name="Rectangle 5"/>
          <p:cNvSpPr>
            <a:spLocks noChangeArrowheads="1"/>
          </p:cNvSpPr>
          <p:nvPr/>
        </p:nvSpPr>
        <p:spPr bwMode="auto">
          <a:xfrm>
            <a:off x="323850" y="333375"/>
            <a:ext cx="8820150" cy="457200"/>
          </a:xfrm>
          <a:prstGeom prst="rect">
            <a:avLst/>
          </a:prstGeom>
          <a:noFill/>
          <a:ln w="9525">
            <a:noFill/>
            <a:miter lim="800000"/>
            <a:headEnd/>
            <a:tailEnd/>
          </a:ln>
        </p:spPr>
        <p:txBody>
          <a:bodyPr>
            <a:spAutoFit/>
          </a:bodyPr>
          <a:lstStyle/>
          <a:p>
            <a:r>
              <a:rPr lang="ru-RU" sz="2400" b="1" i="1">
                <a:latin typeface="Times New Roman" pitchFamily="18" charset="0"/>
              </a:rPr>
              <a:t>ВСЕ ДЕТСКИЕ ИГРЫ МОЖНО РАЗДЕЛИТЬ НА 2 ГРУППЫ:</a:t>
            </a:r>
          </a:p>
        </p:txBody>
      </p:sp>
      <p:sp>
        <p:nvSpPr>
          <p:cNvPr id="25606" name="Rectangle 6"/>
          <p:cNvSpPr>
            <a:spLocks noChangeArrowheads="1"/>
          </p:cNvSpPr>
          <p:nvPr/>
        </p:nvSpPr>
        <p:spPr bwMode="auto">
          <a:xfrm>
            <a:off x="1116013" y="1125538"/>
            <a:ext cx="3671887" cy="396875"/>
          </a:xfrm>
          <a:prstGeom prst="rect">
            <a:avLst/>
          </a:prstGeom>
          <a:noFill/>
          <a:ln w="9525">
            <a:noFill/>
            <a:miter lim="800000"/>
            <a:headEnd/>
            <a:tailEnd/>
          </a:ln>
          <a:effectLst/>
        </p:spPr>
        <p:txBody>
          <a:bodyPr>
            <a:spAutoFit/>
          </a:bodyPr>
          <a:lstStyle/>
          <a:p>
            <a:pPr>
              <a:spcBef>
                <a:spcPct val="20000"/>
              </a:spcBef>
              <a:buClr>
                <a:schemeClr val="accent1"/>
              </a:buClr>
              <a:buSzPct val="70000"/>
              <a:buFont typeface="Wingdings 2" pitchFamily="18" charset="2"/>
              <a:buNone/>
              <a:defRPr/>
            </a:pPr>
            <a:r>
              <a:rPr lang="ru-RU" sz="2000" b="1" i="1" u="sng">
                <a:solidFill>
                  <a:srgbClr val="FF0066"/>
                </a:solidFill>
                <a:effectLst>
                  <a:outerShdw blurRad="38100" dist="38100" dir="2700000" algn="tl">
                    <a:srgbClr val="C0C0C0"/>
                  </a:outerShdw>
                </a:effectLst>
              </a:rPr>
              <a:t>Творческие :</a:t>
            </a:r>
          </a:p>
        </p:txBody>
      </p:sp>
      <p:sp>
        <p:nvSpPr>
          <p:cNvPr id="25607" name="Rectangle 7"/>
          <p:cNvSpPr>
            <a:spLocks noChangeArrowheads="1"/>
          </p:cNvSpPr>
          <p:nvPr/>
        </p:nvSpPr>
        <p:spPr bwMode="auto">
          <a:xfrm>
            <a:off x="5076825" y="1125538"/>
            <a:ext cx="2879725" cy="366712"/>
          </a:xfrm>
          <a:prstGeom prst="rect">
            <a:avLst/>
          </a:prstGeom>
          <a:noFill/>
          <a:ln w="9525">
            <a:noFill/>
            <a:miter lim="800000"/>
            <a:headEnd/>
            <a:tailEnd/>
          </a:ln>
          <a:effectLst/>
        </p:spPr>
        <p:txBody>
          <a:bodyPr>
            <a:spAutoFit/>
          </a:bodyPr>
          <a:lstStyle/>
          <a:p>
            <a:pPr>
              <a:spcBef>
                <a:spcPct val="20000"/>
              </a:spcBef>
              <a:buClr>
                <a:schemeClr val="accent1"/>
              </a:buClr>
              <a:buSzPct val="70000"/>
              <a:buFont typeface="Wingdings 2" pitchFamily="18" charset="2"/>
              <a:buNone/>
            </a:pPr>
            <a:r>
              <a:rPr lang="ru-RU" b="1" i="1" u="sng">
                <a:solidFill>
                  <a:srgbClr val="0000FF"/>
                </a:solidFill>
                <a:effectLst>
                  <a:outerShdw blurRad="38100" dist="38100" dir="2700000" algn="tl">
                    <a:srgbClr val="C0C0C0"/>
                  </a:outerShdw>
                </a:effectLst>
              </a:rPr>
              <a:t>Игры с правилами:</a:t>
            </a:r>
          </a:p>
        </p:txBody>
      </p:sp>
      <p:sp>
        <p:nvSpPr>
          <p:cNvPr id="25608" name="Rectangle 8"/>
          <p:cNvSpPr>
            <a:spLocks noChangeArrowheads="1"/>
          </p:cNvSpPr>
          <p:nvPr/>
        </p:nvSpPr>
        <p:spPr bwMode="auto">
          <a:xfrm>
            <a:off x="1116013" y="1773238"/>
            <a:ext cx="3095625" cy="3662362"/>
          </a:xfrm>
          <a:prstGeom prst="rect">
            <a:avLst/>
          </a:prstGeom>
          <a:noFill/>
          <a:ln w="9525">
            <a:noFill/>
            <a:miter lim="800000"/>
            <a:headEnd/>
            <a:tailEnd/>
          </a:ln>
          <a:effectLst/>
        </p:spPr>
        <p:txBody>
          <a:bodyPr>
            <a:spAutoFit/>
          </a:bodyPr>
          <a:lstStyle/>
          <a:p>
            <a:r>
              <a:rPr lang="ru-RU" b="1" i="1">
                <a:solidFill>
                  <a:srgbClr val="990099"/>
                </a:solidFill>
                <a:effectLst>
                  <a:outerShdw blurRad="38100" dist="38100" dir="2700000" algn="tl">
                    <a:srgbClr val="C0C0C0"/>
                  </a:outerShdw>
                </a:effectLst>
                <a:latin typeface="Times New Roman" pitchFamily="18" charset="0"/>
              </a:rPr>
              <a:t>*игры-забавы и развлечения;</a:t>
            </a:r>
          </a:p>
          <a:p>
            <a:r>
              <a:rPr lang="ru-RU" altLang="ru-RU" b="1" i="1">
                <a:solidFill>
                  <a:schemeClr val="folHlink"/>
                </a:solidFill>
                <a:latin typeface="Times New Roman" pitchFamily="18" charset="0"/>
              </a:rPr>
              <a:t>*сюжетно-ролевые : </a:t>
            </a:r>
            <a:r>
              <a:rPr lang="ru-RU" b="1" i="1">
                <a:solidFill>
                  <a:srgbClr val="990099"/>
                </a:solidFill>
                <a:effectLst>
                  <a:outerShdw blurRad="38100" dist="38100" dir="2700000" algn="tl">
                    <a:srgbClr val="C0C0C0"/>
                  </a:outerShdw>
                </a:effectLst>
                <a:latin typeface="Times New Roman" pitchFamily="18" charset="0"/>
              </a:rPr>
              <a:t>игры на бытовые темы;</a:t>
            </a:r>
          </a:p>
          <a:p>
            <a:r>
              <a:rPr lang="ru-RU" b="1" i="1">
                <a:solidFill>
                  <a:srgbClr val="990099"/>
                </a:solidFill>
                <a:effectLst>
                  <a:outerShdw blurRad="38100" dist="38100" dir="2700000" algn="tl">
                    <a:srgbClr val="C0C0C0"/>
                  </a:outerShdw>
                </a:effectLst>
                <a:latin typeface="Times New Roman" pitchFamily="18" charset="0"/>
              </a:rPr>
              <a:t>с производственной тематикой;</a:t>
            </a:r>
          </a:p>
          <a:p>
            <a:r>
              <a:rPr lang="ru-RU" b="1" i="1">
                <a:solidFill>
                  <a:srgbClr val="990099"/>
                </a:solidFill>
                <a:effectLst>
                  <a:outerShdw blurRad="38100" dist="38100" dir="2700000" algn="tl">
                    <a:srgbClr val="C0C0C0"/>
                  </a:outerShdw>
                </a:effectLst>
                <a:latin typeface="Times New Roman" pitchFamily="18" charset="0"/>
              </a:rPr>
              <a:t>с общественно-политической тематикой;</a:t>
            </a:r>
            <a:endParaRPr lang="ru-RU" altLang="ru-RU" b="1" i="1">
              <a:solidFill>
                <a:schemeClr val="folHlink"/>
              </a:solidFill>
              <a:latin typeface="Times New Roman" pitchFamily="18" charset="0"/>
            </a:endParaRPr>
          </a:p>
          <a:p>
            <a:r>
              <a:rPr lang="ru-RU" altLang="ru-RU" b="1" i="1">
                <a:solidFill>
                  <a:schemeClr val="folHlink"/>
                </a:solidFill>
                <a:latin typeface="Times New Roman" pitchFamily="18" charset="0"/>
              </a:rPr>
              <a:t>*режиссерские;</a:t>
            </a:r>
          </a:p>
          <a:p>
            <a:r>
              <a:rPr lang="ru-RU" altLang="ru-RU" b="1" i="1">
                <a:solidFill>
                  <a:schemeClr val="folHlink"/>
                </a:solidFill>
                <a:latin typeface="Times New Roman" pitchFamily="18" charset="0"/>
              </a:rPr>
              <a:t>*строительные;</a:t>
            </a:r>
          </a:p>
          <a:p>
            <a:r>
              <a:rPr lang="ru-RU" altLang="ru-RU" b="1" i="1">
                <a:solidFill>
                  <a:schemeClr val="folHlink"/>
                </a:solidFill>
                <a:latin typeface="Times New Roman" pitchFamily="18" charset="0"/>
              </a:rPr>
              <a:t>*театрализованные (разные виды театра и</a:t>
            </a:r>
            <a:r>
              <a:rPr lang="ru-RU" altLang="ru-RU" b="1" i="1">
                <a:solidFill>
                  <a:schemeClr val="folHlink"/>
                </a:solidFill>
              </a:rPr>
              <a:t> </a:t>
            </a:r>
            <a:r>
              <a:rPr lang="ru-RU" altLang="ru-RU" b="1" i="1">
                <a:solidFill>
                  <a:schemeClr val="folHlink"/>
                </a:solidFill>
                <a:latin typeface="Times New Roman" pitchFamily="18" charset="0"/>
              </a:rPr>
              <a:t>игры-драматизации</a:t>
            </a:r>
            <a:endParaRPr lang="ru-RU" b="1" i="1">
              <a:solidFill>
                <a:schemeClr val="folHlink"/>
              </a:solidFill>
              <a:latin typeface="Times New Roman" pitchFamily="18" charset="0"/>
            </a:endParaRPr>
          </a:p>
        </p:txBody>
      </p:sp>
      <p:sp>
        <p:nvSpPr>
          <p:cNvPr id="19462" name="Rectangle 9"/>
          <p:cNvSpPr>
            <a:spLocks noChangeArrowheads="1"/>
          </p:cNvSpPr>
          <p:nvPr/>
        </p:nvSpPr>
        <p:spPr bwMode="auto">
          <a:xfrm>
            <a:off x="4500563" y="1557338"/>
            <a:ext cx="3455987" cy="4211637"/>
          </a:xfrm>
          <a:prstGeom prst="rect">
            <a:avLst/>
          </a:prstGeom>
          <a:noFill/>
          <a:ln w="9525">
            <a:noFill/>
            <a:miter lim="800000"/>
            <a:headEnd/>
            <a:tailEnd/>
          </a:ln>
        </p:spPr>
        <p:txBody>
          <a:bodyPr>
            <a:spAutoFit/>
          </a:bodyPr>
          <a:lstStyle/>
          <a:p>
            <a:r>
              <a:rPr lang="ru-RU" b="1" i="1" u="sng">
                <a:solidFill>
                  <a:schemeClr val="folHlink"/>
                </a:solidFill>
                <a:latin typeface="Times New Roman" pitchFamily="18" charset="0"/>
              </a:rPr>
              <a:t>Дидактические    игры</a:t>
            </a:r>
            <a:r>
              <a:rPr lang="ru-RU" b="1" i="1">
                <a:solidFill>
                  <a:schemeClr val="folHlink"/>
                </a:solidFill>
                <a:latin typeface="Times New Roman" pitchFamily="18" charset="0"/>
              </a:rPr>
              <a:t>:    </a:t>
            </a:r>
          </a:p>
          <a:p>
            <a:r>
              <a:rPr lang="ru-RU" b="1" i="1">
                <a:solidFill>
                  <a:schemeClr val="folHlink"/>
                </a:solidFill>
                <a:latin typeface="Times New Roman" pitchFamily="18" charset="0"/>
              </a:rPr>
              <a:t>*с предметами  и  игрушками,   </a:t>
            </a:r>
          </a:p>
          <a:p>
            <a:r>
              <a:rPr lang="ru-RU" b="1" i="1">
                <a:solidFill>
                  <a:schemeClr val="folHlink"/>
                </a:solidFill>
                <a:latin typeface="Times New Roman" pitchFamily="18" charset="0"/>
              </a:rPr>
              <a:t>*словесные. </a:t>
            </a:r>
          </a:p>
          <a:p>
            <a:r>
              <a:rPr lang="ru-RU" b="1" i="1">
                <a:solidFill>
                  <a:schemeClr val="folHlink"/>
                </a:solidFill>
                <a:latin typeface="Times New Roman" pitchFamily="18" charset="0"/>
              </a:rPr>
              <a:t>*настально - печатные, *музыкально-дидактические;</a:t>
            </a:r>
          </a:p>
          <a:p>
            <a:r>
              <a:rPr lang="ru-RU" altLang="ru-RU" b="1" i="1">
                <a:solidFill>
                  <a:schemeClr val="folHlink"/>
                </a:solidFill>
                <a:latin typeface="Times New Roman" pitchFamily="18" charset="0"/>
              </a:rPr>
              <a:t>*интеллектуальные (шашки, шахматы, головоломки, лабиринты);</a:t>
            </a:r>
          </a:p>
          <a:p>
            <a:r>
              <a:rPr lang="ru-RU" altLang="ru-RU" b="1" i="1">
                <a:solidFill>
                  <a:schemeClr val="folHlink"/>
                </a:solidFill>
                <a:latin typeface="Times New Roman" pitchFamily="18" charset="0"/>
              </a:rPr>
              <a:t>компьютерные игры;</a:t>
            </a:r>
          </a:p>
          <a:p>
            <a:r>
              <a:rPr lang="ru-RU" b="1" i="1" u="sng">
                <a:solidFill>
                  <a:schemeClr val="folHlink"/>
                </a:solidFill>
                <a:latin typeface="Times New Roman" pitchFamily="18" charset="0"/>
              </a:rPr>
              <a:t>Народные подвижные игры</a:t>
            </a:r>
            <a:r>
              <a:rPr lang="ru-RU" b="1" i="1">
                <a:solidFill>
                  <a:schemeClr val="folHlink"/>
                </a:solidFill>
                <a:latin typeface="Times New Roman" pitchFamily="18" charset="0"/>
              </a:rPr>
              <a:t>: </a:t>
            </a:r>
          </a:p>
          <a:p>
            <a:r>
              <a:rPr lang="ru-RU" b="1" i="1">
                <a:solidFill>
                  <a:schemeClr val="folHlink"/>
                </a:solidFill>
                <a:latin typeface="Times New Roman" pitchFamily="18" charset="0"/>
              </a:rPr>
              <a:t>*сюжетные, </a:t>
            </a:r>
          </a:p>
          <a:p>
            <a:r>
              <a:rPr lang="ru-RU" b="1" i="1">
                <a:solidFill>
                  <a:schemeClr val="folHlink"/>
                </a:solidFill>
                <a:latin typeface="Times New Roman" pitchFamily="18" charset="0"/>
              </a:rPr>
              <a:t>*бессюжетные, </a:t>
            </a:r>
          </a:p>
          <a:p>
            <a:r>
              <a:rPr lang="ru-RU" b="1" i="1">
                <a:solidFill>
                  <a:schemeClr val="folHlink"/>
                </a:solidFill>
                <a:latin typeface="Times New Roman" pitchFamily="18" charset="0"/>
              </a:rPr>
              <a:t>*хороводные, </a:t>
            </a:r>
          </a:p>
          <a:p>
            <a:r>
              <a:rPr lang="ru-RU" b="1" i="1">
                <a:solidFill>
                  <a:schemeClr val="folHlink"/>
                </a:solidFill>
                <a:latin typeface="Times New Roman" pitchFamily="18" charset="0"/>
              </a:rPr>
              <a:t>*с элементами спортивных игр.</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Рисунок 2" descr="http://schkola2009.ucoz.ru/b2a957a5bb87.png"/>
          <p:cNvPicPr>
            <a:picLocks noChangeAspect="1" noChangeArrowheads="1"/>
          </p:cNvPicPr>
          <p:nvPr>
            <p:ph type="body" idx="1"/>
          </p:nvPr>
        </p:nvPicPr>
        <p:blipFill>
          <a:blip r:embed="rId2"/>
          <a:srcRect/>
          <a:stretch>
            <a:fillRect/>
          </a:stretch>
        </p:blipFill>
        <p:spPr>
          <a:xfrm>
            <a:off x="0" y="0"/>
            <a:ext cx="9144000" cy="6807200"/>
          </a:xfrm>
        </p:spPr>
      </p:pic>
      <p:sp>
        <p:nvSpPr>
          <p:cNvPr id="20482" name="Rectangle 5"/>
          <p:cNvSpPr>
            <a:spLocks noChangeArrowheads="1"/>
          </p:cNvSpPr>
          <p:nvPr/>
        </p:nvSpPr>
        <p:spPr bwMode="auto">
          <a:xfrm>
            <a:off x="611188" y="333375"/>
            <a:ext cx="7993062" cy="519113"/>
          </a:xfrm>
          <a:prstGeom prst="rect">
            <a:avLst/>
          </a:prstGeom>
          <a:noFill/>
          <a:ln w="9525">
            <a:noFill/>
            <a:miter lim="800000"/>
            <a:headEnd/>
            <a:tailEnd/>
          </a:ln>
        </p:spPr>
        <p:txBody>
          <a:bodyPr>
            <a:spAutoFit/>
          </a:bodyPr>
          <a:lstStyle/>
          <a:p>
            <a:pPr algn="ctr"/>
            <a:r>
              <a:rPr lang="ru-RU" sz="2800" b="1" i="1">
                <a:latin typeface="Times New Roman" pitchFamily="18" charset="0"/>
              </a:rPr>
              <a:t>Механизм игровой деятельности:</a:t>
            </a:r>
          </a:p>
        </p:txBody>
      </p:sp>
      <p:sp>
        <p:nvSpPr>
          <p:cNvPr id="27654" name="Rectangle 6"/>
          <p:cNvSpPr>
            <a:spLocks noChangeArrowheads="1"/>
          </p:cNvSpPr>
          <p:nvPr/>
        </p:nvSpPr>
        <p:spPr bwMode="auto">
          <a:xfrm>
            <a:off x="1116013" y="1196975"/>
            <a:ext cx="7056437" cy="3378200"/>
          </a:xfrm>
          <a:prstGeom prst="rect">
            <a:avLst/>
          </a:prstGeom>
          <a:noFill/>
          <a:ln w="9525">
            <a:noFill/>
            <a:miter lim="800000"/>
            <a:headEnd/>
            <a:tailEnd/>
          </a:ln>
          <a:effectLst/>
        </p:spPr>
        <p:txBody>
          <a:bodyPr>
            <a:spAutoFit/>
          </a:bodyPr>
          <a:lstStyle/>
          <a:p>
            <a:pPr>
              <a:defRPr/>
            </a:pPr>
            <a:r>
              <a:rPr lang="ru-RU" b="1" i="1">
                <a:solidFill>
                  <a:srgbClr val="002060"/>
                </a:solidFill>
                <a:effectLst>
                  <a:outerShdw blurRad="38100" dist="38100" dir="2700000" algn="tl">
                    <a:srgbClr val="C0C0C0"/>
                  </a:outerShdw>
                </a:effectLst>
              </a:rPr>
              <a:t>1. </a:t>
            </a:r>
            <a:r>
              <a:rPr lang="ru-RU" sz="2400" b="1" i="1">
                <a:solidFill>
                  <a:srgbClr val="0070C0"/>
                </a:solidFill>
                <a:effectLst>
                  <a:outerShdw blurRad="38100" dist="38100" dir="2700000" algn="tl">
                    <a:srgbClr val="C0C0C0"/>
                  </a:outerShdw>
                </a:effectLst>
              </a:rPr>
              <a:t> </a:t>
            </a:r>
            <a:r>
              <a:rPr lang="ru-RU" sz="2400" b="1" i="1">
                <a:solidFill>
                  <a:schemeClr val="hlink"/>
                </a:solidFill>
                <a:effectLst>
                  <a:outerShdw blurRad="38100" dist="38100" dir="2700000" algn="tl">
                    <a:srgbClr val="C0C0C0"/>
                  </a:outerShdw>
                </a:effectLst>
                <a:latin typeface="Times New Roman" pitchFamily="18" charset="0"/>
              </a:rPr>
              <a:t>Всякая игра – свободная  деятельность.</a:t>
            </a:r>
          </a:p>
          <a:p>
            <a:pPr>
              <a:defRPr/>
            </a:pPr>
            <a:r>
              <a:rPr lang="ru-RU" sz="2400" b="1" i="1">
                <a:solidFill>
                  <a:schemeClr val="hlink"/>
                </a:solidFill>
                <a:effectLst>
                  <a:outerShdw blurRad="38100" dist="38100" dir="2700000" algn="tl">
                    <a:srgbClr val="C0C0C0"/>
                  </a:outerShdw>
                </a:effectLst>
                <a:latin typeface="Times New Roman" pitchFamily="18" charset="0"/>
              </a:rPr>
              <a:t>2.  Игра - это жизнедеятельность детей.</a:t>
            </a:r>
          </a:p>
          <a:p>
            <a:pPr>
              <a:defRPr/>
            </a:pPr>
            <a:r>
              <a:rPr lang="ru-RU" sz="2400" b="1" i="1">
                <a:solidFill>
                  <a:schemeClr val="hlink"/>
                </a:solidFill>
                <a:effectLst>
                  <a:outerShdw blurRad="38100" dist="38100" dir="2700000" algn="tl">
                    <a:srgbClr val="C0C0C0"/>
                  </a:outerShdw>
                </a:effectLst>
                <a:latin typeface="Times New Roman" pitchFamily="18" charset="0"/>
              </a:rPr>
              <a:t>3.  Изолированность игры (у любой игры есть место и время).</a:t>
            </a:r>
          </a:p>
          <a:p>
            <a:pPr>
              <a:defRPr/>
            </a:pPr>
            <a:r>
              <a:rPr lang="ru-RU" sz="2400" b="1" i="1">
                <a:solidFill>
                  <a:schemeClr val="hlink"/>
                </a:solidFill>
                <a:effectLst>
                  <a:outerShdw blurRad="38100" dist="38100" dir="2700000" algn="tl">
                    <a:srgbClr val="C0C0C0"/>
                  </a:outerShdw>
                </a:effectLst>
                <a:latin typeface="Times New Roman" pitchFamily="18" charset="0"/>
              </a:rPr>
              <a:t>4.  Создание игровых ассоциаций - круг играющих, не изолированных друг от друга, умеющих выполнять роли (в том числе и главную).</a:t>
            </a:r>
          </a:p>
          <a:p>
            <a:pPr>
              <a:defRPr/>
            </a:pPr>
            <a:r>
              <a:rPr lang="ru-RU" sz="2400" b="1" i="1">
                <a:solidFill>
                  <a:schemeClr val="hlink"/>
                </a:solidFill>
                <a:effectLst>
                  <a:outerShdw blurRad="38100" dist="38100" dir="2700000" algn="tl">
                    <a:srgbClr val="C0C0C0"/>
                  </a:outerShdw>
                </a:effectLst>
                <a:latin typeface="Times New Roman" pitchFamily="18" charset="0"/>
              </a:rPr>
              <a:t>5.  У каждой игры есть правила, которые дети должны выполнять. </a:t>
            </a:r>
            <a:r>
              <a:rPr lang="ru-RU" sz="2400">
                <a:solidFill>
                  <a:schemeClr val="hlink"/>
                </a:solidFill>
                <a:latin typeface="Times New Roman" pitchFamily="18" charset="0"/>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Рисунок 2" descr="http://schkola2009.ucoz.ru/b2a957a5bb87.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1506" name="Rectangle 21"/>
          <p:cNvSpPr>
            <a:spLocks noChangeArrowheads="1"/>
          </p:cNvSpPr>
          <p:nvPr/>
        </p:nvSpPr>
        <p:spPr bwMode="auto">
          <a:xfrm>
            <a:off x="1187450" y="1462088"/>
            <a:ext cx="6697663" cy="3937000"/>
          </a:xfrm>
          <a:prstGeom prst="rect">
            <a:avLst/>
          </a:prstGeom>
          <a:noFill/>
          <a:ln w="9525">
            <a:noFill/>
            <a:miter lim="800000"/>
            <a:headEnd/>
            <a:tailEnd/>
          </a:ln>
        </p:spPr>
        <p:txBody>
          <a:bodyPr anchor="ctr">
            <a:spAutoFit/>
          </a:bodyPr>
          <a:lstStyle/>
          <a:p>
            <a:r>
              <a:rPr lang="ru-RU" b="1" i="1">
                <a:solidFill>
                  <a:schemeClr val="folHlink"/>
                </a:solidFill>
                <a:latin typeface="Times New Roman" pitchFamily="18" charset="0"/>
              </a:rPr>
              <a:t>Педагогическое руководство самой игрой и детскими взаимоотношениями имеет свои особенности.</a:t>
            </a:r>
          </a:p>
          <a:p>
            <a:r>
              <a:rPr lang="ru-RU" b="1" i="1">
                <a:solidFill>
                  <a:schemeClr val="folHlink"/>
                </a:solidFill>
                <a:latin typeface="Times New Roman" pitchFamily="18" charset="0"/>
              </a:rPr>
              <a:t> Здесь неприемлемы учебные методы. Даже в тех случаях, когда воспитатель считает </a:t>
            </a:r>
          </a:p>
          <a:p>
            <a:r>
              <a:rPr lang="ru-RU" b="1" i="1">
                <a:solidFill>
                  <a:schemeClr val="folHlink"/>
                </a:solidFill>
                <a:latin typeface="Times New Roman" pitchFamily="18" charset="0"/>
              </a:rPr>
              <a:t>необходимым дать прямую рекомендацию, например, по поводу выбора игры, распределения  ролей, соблюдения правил и т.д., он должен выступать не    в качестве учителя, дающего указания, задания, а скорее в роли старшего товарища, участника игры, предоставляющего детям свободу выбора решений. На поведение ребенка, его взаимоотношения с товарищем или группой сверстников </a:t>
            </a:r>
          </a:p>
          <a:p>
            <a:r>
              <a:rPr lang="ru-RU" b="1" i="1">
                <a:solidFill>
                  <a:schemeClr val="folHlink"/>
                </a:solidFill>
                <a:latin typeface="Times New Roman" pitchFamily="18" charset="0"/>
              </a:rPr>
              <a:t>педагог может влиять не только (и, может быть, не столько) прямым образом, но и через роль, опираясь на образ, передаваемый в игре.</a:t>
            </a: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818</TotalTime>
  <Words>2763</Words>
  <Application>Microsoft Office PowerPoint</Application>
  <PresentationFormat>Экран (4:3)</PresentationFormat>
  <Paragraphs>188</Paragraphs>
  <Slides>28</Slides>
  <Notes>0</Notes>
  <HiddenSlides>0</HiddenSlides>
  <MMClips>0</MMClips>
  <ScaleCrop>false</ScaleCrop>
  <HeadingPairs>
    <vt:vector size="6" baseType="variant">
      <vt:variant>
        <vt:lpstr>Использованные шрифты</vt:lpstr>
      </vt:variant>
      <vt:variant>
        <vt:i4>6</vt:i4>
      </vt:variant>
      <vt:variant>
        <vt:lpstr>Шаблон оформления</vt:lpstr>
      </vt:variant>
      <vt:variant>
        <vt:i4>1</vt:i4>
      </vt:variant>
      <vt:variant>
        <vt:lpstr>Заголовки слайдов</vt:lpstr>
      </vt:variant>
      <vt:variant>
        <vt:i4>28</vt:i4>
      </vt:variant>
    </vt:vector>
  </HeadingPairs>
  <TitlesOfParts>
    <vt:vector size="35" baseType="lpstr">
      <vt:lpstr>Arial</vt:lpstr>
      <vt:lpstr>Calibri</vt:lpstr>
      <vt:lpstr>Times New Roman</vt:lpstr>
      <vt:lpstr>Wingdings 2</vt:lpstr>
      <vt:lpstr>Comic Sans MS</vt:lpstr>
      <vt:lpstr>Candara</vt:lpstr>
      <vt:lpstr>Тема Office</vt:lpstr>
      <vt:lpstr>  «Игровая деятельность  с дошкольниками  в условиях реализации  ФГОС ДО».</vt:lpstr>
      <vt:lpstr>Слайд 2</vt:lpstr>
      <vt:lpstr>Образовательная область «Социализация»</vt:lpstr>
      <vt:lpstr>Слайд 4</vt:lpstr>
      <vt:lpstr>Слайд 5</vt:lpstr>
      <vt:lpstr>Слайд 6</vt:lpstr>
      <vt:lpstr>Слайд 7</vt:lpstr>
      <vt:lpstr>Слайд 8</vt:lpstr>
      <vt:lpstr>Слайд 9</vt:lpstr>
      <vt:lpstr>Слайд 10</vt:lpstr>
      <vt:lpstr>Слайд 11</vt:lpstr>
      <vt:lpstr>           Сюжетно-ролевые игры.</vt:lpstr>
      <vt:lpstr>Слайд 13</vt:lpstr>
      <vt:lpstr>Подвижные игры.</vt:lpstr>
      <vt:lpstr>Слайд 15</vt:lpstr>
      <vt:lpstr>Театрализованные игры.</vt:lpstr>
      <vt:lpstr>Слайд 17</vt:lpstr>
      <vt:lpstr>Дидактические игры.</vt:lpstr>
      <vt:lpstr>Слайд 19</vt:lpstr>
      <vt:lpstr>Слайд 20</vt:lpstr>
      <vt:lpstr>Экологические игры</vt:lpstr>
      <vt:lpstr>Слайд 22</vt:lpstr>
      <vt:lpstr>Игры с природным материалом.</vt:lpstr>
      <vt:lpstr>Слайд 24</vt:lpstr>
      <vt:lpstr>Слайд 25</vt:lpstr>
      <vt:lpstr>Слайд 26</vt:lpstr>
      <vt:lpstr>Слайд 27</vt:lpstr>
      <vt:lpstr>Слайд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юля</dc:creator>
  <cp:lastModifiedBy>Богачева</cp:lastModifiedBy>
  <cp:revision>42</cp:revision>
  <dcterms:created xsi:type="dcterms:W3CDTF">2012-12-28T11:15:42Z</dcterms:created>
  <dcterms:modified xsi:type="dcterms:W3CDTF">2016-01-19T11:02:34Z</dcterms:modified>
</cp:coreProperties>
</file>